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8" r:id="rId1"/>
  </p:sldMasterIdLst>
  <p:notesMasterIdLst>
    <p:notesMasterId r:id="rId8"/>
  </p:notesMasterIdLst>
  <p:sldIdLst>
    <p:sldId id="257" r:id="rId2"/>
    <p:sldId id="279" r:id="rId3"/>
    <p:sldId id="267" r:id="rId4"/>
    <p:sldId id="260" r:id="rId5"/>
    <p:sldId id="276" r:id="rId6"/>
    <p:sldId id="278"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77" y="2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2000">
                <a:solidFill>
                  <a:schemeClr val="dk1"/>
                </a:solidFill>
              </a:rPr>
              <a:t>3 seconds</a:t>
            </a:r>
            <a:endParaRPr sz="1400">
              <a:solidFill>
                <a:schemeClr val="dk1"/>
              </a:solidFill>
            </a:endParaRPr>
          </a:p>
          <a:p>
            <a:pPr marL="0" lvl="0" indent="0" algn="l" rtl="0">
              <a:spcBef>
                <a:spcPts val="0"/>
              </a:spcBef>
              <a:spcAft>
                <a:spcPts val="0"/>
              </a:spcAft>
              <a:buClr>
                <a:schemeClr val="dk1"/>
              </a:buClr>
              <a:buFont typeface="Arial"/>
              <a:buNone/>
            </a:pPr>
            <a:endParaRPr sz="1400">
              <a:solidFill>
                <a:schemeClr val="dk1"/>
              </a:solidFill>
            </a:endParaRPr>
          </a:p>
          <a:p>
            <a:pPr marL="0" lvl="0" indent="0" algn="l" rtl="0">
              <a:spcBef>
                <a:spcPts val="0"/>
              </a:spcBef>
              <a:spcAft>
                <a:spcPts val="0"/>
              </a:spcAft>
              <a:buClr>
                <a:schemeClr val="dk1"/>
              </a:buClr>
              <a:buFont typeface="Arial"/>
              <a:buNone/>
            </a:pPr>
            <a:r>
              <a:rPr lang="en" sz="1400">
                <a:solidFill>
                  <a:schemeClr val="dk1"/>
                </a:solidFill>
              </a:rPr>
              <a:t>In alignment with the Pyramid Principle, start your presentation by letting the audience know upfront what is your investment decision for the company. The rest of the presentation will build upon this decision.</a:t>
            </a: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b9d2e7342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b9d2e734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30 seconds</a:t>
            </a:r>
            <a:endParaRPr sz="2000"/>
          </a:p>
          <a:p>
            <a:pPr marL="0" lvl="0" indent="0" algn="l" rtl="0">
              <a:spcBef>
                <a:spcPts val="0"/>
              </a:spcBef>
              <a:spcAft>
                <a:spcPts val="0"/>
              </a:spcAft>
              <a:buNone/>
            </a:pPr>
            <a:endParaRPr/>
          </a:p>
          <a:p>
            <a:pPr marL="0" lvl="0" indent="0" algn="l" rtl="0">
              <a:spcBef>
                <a:spcPts val="0"/>
              </a:spcBef>
              <a:spcAft>
                <a:spcPts val="0"/>
              </a:spcAft>
              <a:buNone/>
            </a:pPr>
            <a:r>
              <a:rPr lang="en"/>
              <a:t>This slide should provide a brief overview of the company by answering 2 very simple questions:</a:t>
            </a:r>
            <a:endParaRPr/>
          </a:p>
          <a:p>
            <a:pPr marL="457200" lvl="0" indent="-298450" algn="l" rtl="0">
              <a:spcBef>
                <a:spcPts val="0"/>
              </a:spcBef>
              <a:spcAft>
                <a:spcPts val="0"/>
              </a:spcAft>
              <a:buSzPts val="1100"/>
              <a:buAutoNum type="arabicPeriod"/>
            </a:pPr>
            <a:r>
              <a:rPr lang="en"/>
              <a:t>What problem is the company trying to solve?</a:t>
            </a:r>
            <a:endParaRPr/>
          </a:p>
          <a:p>
            <a:pPr marL="457200" lvl="0" indent="-298450" algn="l" rtl="0">
              <a:spcBef>
                <a:spcPts val="0"/>
              </a:spcBef>
              <a:spcAft>
                <a:spcPts val="0"/>
              </a:spcAft>
              <a:buSzPts val="1100"/>
              <a:buAutoNum type="arabicPeriod"/>
            </a:pPr>
            <a:r>
              <a:rPr lang="en"/>
              <a:t>What is their solution?</a:t>
            </a:r>
            <a:endParaRPr/>
          </a:p>
          <a:p>
            <a:pPr marL="0" lvl="0" indent="0" algn="l" rtl="0">
              <a:spcBef>
                <a:spcPts val="0"/>
              </a:spcBef>
              <a:spcAft>
                <a:spcPts val="0"/>
              </a:spcAft>
              <a:buNone/>
            </a:pPr>
            <a:r>
              <a:rPr lang="en"/>
              <a:t>This sets the stage for a deeper dive into the specific reasons that makes/does not make the company a promising investment opportunity.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015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600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9942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63846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318239" y="4812672"/>
            <a:ext cx="197100" cy="207900"/>
          </a:xfrm>
          <a:prstGeom prst="rect">
            <a:avLst/>
          </a:prstGeom>
          <a:noFill/>
          <a:ln>
            <a:noFill/>
          </a:ln>
        </p:spPr>
        <p:txBody>
          <a:bodyPr spcFirstLastPara="1" wrap="square" lIns="34275" tIns="34275" rIns="34275" bIns="34275" anchor="ctr" anchorCtr="0">
            <a:spAutoFit/>
          </a:bodyPr>
          <a:lstStyle>
            <a:lvl1pPr marL="0" marR="0" lvl="0"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extLst>
      <p:ext uri="{BB962C8B-B14F-4D97-AF65-F5344CB8AC3E}">
        <p14:creationId xmlns:p14="http://schemas.microsoft.com/office/powerpoint/2010/main" val="3481471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ints 3_1">
  <p:cSld name="Points 3_1">
    <p:spTree>
      <p:nvGrpSpPr>
        <p:cNvPr id="1" name="Shape 108"/>
        <p:cNvGrpSpPr/>
        <p:nvPr/>
      </p:nvGrpSpPr>
      <p:grpSpPr>
        <a:xfrm>
          <a:off x="0" y="0"/>
          <a:ext cx="0" cy="0"/>
          <a:chOff x="0" y="0"/>
          <a:chExt cx="0" cy="0"/>
        </a:xfrm>
      </p:grpSpPr>
      <p:sp>
        <p:nvSpPr>
          <p:cNvPr id="109" name="Google Shape;109;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11" name="Google Shape;111;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4" name="Google Shape;114;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5" name="Google Shape;115;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16" name="Google Shape;116;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01</a:t>
            </a:r>
            <a:endParaRPr sz="500" b="1">
              <a:latin typeface="Montserrat"/>
              <a:ea typeface="Montserrat"/>
              <a:cs typeface="Montserrat"/>
              <a:sym typeface="Montserrat"/>
            </a:endParaRPr>
          </a:p>
        </p:txBody>
      </p:sp>
      <p:sp>
        <p:nvSpPr>
          <p:cNvPr id="117" name="Google Shape;117;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02</a:t>
            </a:r>
            <a:endParaRPr sz="500" b="1">
              <a:latin typeface="Montserrat"/>
              <a:ea typeface="Montserrat"/>
              <a:cs typeface="Montserrat"/>
              <a:sym typeface="Montserrat"/>
            </a:endParaRPr>
          </a:p>
        </p:txBody>
      </p:sp>
      <p:sp>
        <p:nvSpPr>
          <p:cNvPr id="118" name="Google Shape;118;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en" sz="2300" b="1">
                <a:solidFill>
                  <a:schemeClr val="lt1"/>
                </a:solidFill>
                <a:latin typeface="Montserrat"/>
                <a:ea typeface="Montserrat"/>
                <a:cs typeface="Montserrat"/>
                <a:sym typeface="Montserrat"/>
              </a:rPr>
              <a:t>03</a:t>
            </a:r>
            <a:endParaRPr sz="500" b="1">
              <a:latin typeface="Montserrat"/>
              <a:ea typeface="Montserrat"/>
              <a:cs typeface="Montserrat"/>
              <a:sym typeface="Montserrat"/>
            </a:endParaRPr>
          </a:p>
        </p:txBody>
      </p:sp>
    </p:spTree>
    <p:extLst>
      <p:ext uri="{BB962C8B-B14F-4D97-AF65-F5344CB8AC3E}">
        <p14:creationId xmlns:p14="http://schemas.microsoft.com/office/powerpoint/2010/main" val="3627961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15200" y="119058"/>
            <a:ext cx="8914848" cy="329400"/>
          </a:xfrm>
        </p:spPr>
        <p:txBody>
          <a:bodyPr>
            <a:noAutofit/>
          </a:bodyPr>
          <a:lstStyle>
            <a:lvl1pPr>
              <a:defRPr sz="1950" b="1"/>
            </a:lvl1pPr>
          </a:lstStyle>
          <a:p>
            <a:r>
              <a:rPr lang="en-US" dirty="0"/>
              <a:t>CLICK TO EDIT MASTER TITLE STYLE</a:t>
            </a:r>
          </a:p>
        </p:txBody>
      </p:sp>
      <p:sp>
        <p:nvSpPr>
          <p:cNvPr id="6" name="Text Placeholder 6"/>
          <p:cNvSpPr>
            <a:spLocks noGrp="1"/>
          </p:cNvSpPr>
          <p:nvPr>
            <p:ph type="body" sz="quarter" idx="13"/>
          </p:nvPr>
        </p:nvSpPr>
        <p:spPr>
          <a:xfrm>
            <a:off x="113952" y="437346"/>
            <a:ext cx="8914848" cy="437400"/>
          </a:xfrm>
        </p:spPr>
        <p:txBody>
          <a:bodyPr>
            <a:normAutofit/>
          </a:bodyPr>
          <a:lstStyle>
            <a:lvl1pPr marL="0" indent="0">
              <a:buNone/>
              <a:defRPr sz="1500"/>
            </a:lvl1pPr>
          </a:lstStyle>
          <a:p>
            <a:pPr lvl="0"/>
            <a:r>
              <a:rPr lang="en-GB"/>
              <a:t>Click to edit Master text styles</a:t>
            </a:r>
          </a:p>
        </p:txBody>
      </p:sp>
      <p:sp>
        <p:nvSpPr>
          <p:cNvPr id="11" name="Rectangle 10"/>
          <p:cNvSpPr/>
          <p:nvPr/>
        </p:nvSpPr>
        <p:spPr>
          <a:xfrm>
            <a:off x="-4825" y="5091794"/>
            <a:ext cx="9154800" cy="58366"/>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ro-RO"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261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6961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4932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8882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9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5018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575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4790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93250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4/27/2024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14362217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3" r:id="rId13"/>
    <p:sldLayoutId id="2147483844" r:id="rId14"/>
    <p:sldLayoutId id="214748384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gif"/><Relationship Id="rId10" Type="http://schemas.openxmlformats.org/officeDocument/2006/relationships/image" Target="../media/image8.gif"/><Relationship Id="rId4" Type="http://schemas.openxmlformats.org/officeDocument/2006/relationships/image" Target="../media/image2.svg"/><Relationship Id="rId9"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13.xml"/><Relationship Id="rId5" Type="http://schemas.openxmlformats.org/officeDocument/2006/relationships/image" Target="../media/image12.gif"/><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p:nvSpPr>
          <p:cNvPr id="135" name="Rectangle 134">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Arc 136">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506729" y="581887"/>
            <a:ext cx="2240924" cy="2240924"/>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Google Shape;62;p15"/>
          <p:cNvSpPr txBox="1">
            <a:spLocks noGrp="1"/>
          </p:cNvSpPr>
          <p:nvPr>
            <p:ph type="title"/>
          </p:nvPr>
        </p:nvSpPr>
        <p:spPr>
          <a:xfrm>
            <a:off x="669613" y="1027628"/>
            <a:ext cx="4342002" cy="1790700"/>
          </a:xfrm>
        </p:spPr>
        <p:txBody>
          <a:bodyPr spcFirstLastPara="1" vert="horz" lIns="91440" tIns="45720" rIns="91440" bIns="45720" rtlCol="0" anchor="b" anchorCtr="0">
            <a:normAutofit/>
          </a:bodyPr>
          <a:lstStyle/>
          <a:p>
            <a:pPr algn="l">
              <a:spcBef>
                <a:spcPct val="0"/>
              </a:spcBef>
            </a:pPr>
            <a:r>
              <a:rPr lang="en-US" sz="4700" spc="200" dirty="0">
                <a:solidFill>
                  <a:schemeClr val="bg1"/>
                </a:solidFill>
              </a:rPr>
              <a:t>Analysis</a:t>
            </a:r>
          </a:p>
        </p:txBody>
      </p:sp>
      <p:sp>
        <p:nvSpPr>
          <p:cNvPr id="63" name="Google Shape;63;p15"/>
          <p:cNvSpPr txBox="1">
            <a:spLocks noGrp="1"/>
          </p:cNvSpPr>
          <p:nvPr>
            <p:ph type="body" idx="1"/>
          </p:nvPr>
        </p:nvSpPr>
        <p:spPr>
          <a:xfrm>
            <a:off x="669613" y="2887383"/>
            <a:ext cx="3814185" cy="1411314"/>
          </a:xfrm>
        </p:spPr>
        <p:txBody>
          <a:bodyPr spcFirstLastPara="1" vert="horz" lIns="91440" tIns="45720" rIns="91440" bIns="45720" rtlCol="0" anchorCtr="0">
            <a:normAutofit/>
          </a:bodyPr>
          <a:lstStyle/>
          <a:p>
            <a:pPr marL="0" lvl="0" indent="0" algn="l">
              <a:spcBef>
                <a:spcPts val="1000"/>
              </a:spcBef>
              <a:spcAft>
                <a:spcPts val="200"/>
              </a:spcAft>
              <a:buSzPct val="100000"/>
              <a:buNone/>
            </a:pPr>
            <a:r>
              <a:rPr lang="en-US" sz="2400" spc="80">
                <a:solidFill>
                  <a:schemeClr val="bg1"/>
                </a:solidFill>
              </a:rPr>
              <a:t>Project by Raj Jadhav</a:t>
            </a:r>
          </a:p>
        </p:txBody>
      </p:sp>
      <p:sp>
        <p:nvSpPr>
          <p:cNvPr id="139" name="Oval 138">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51" y="624514"/>
            <a:ext cx="828707" cy="8062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1615" y="3694038"/>
            <a:ext cx="657528" cy="65752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7C76-2E74-4345-B601-F00A1BACFCE9}"/>
              </a:ext>
            </a:extLst>
          </p:cNvPr>
          <p:cNvSpPr>
            <a:spLocks noGrp="1"/>
          </p:cNvSpPr>
          <p:nvPr>
            <p:ph type="title"/>
          </p:nvPr>
        </p:nvSpPr>
        <p:spPr>
          <a:xfrm>
            <a:off x="115200" y="119058"/>
            <a:ext cx="8914848" cy="758025"/>
          </a:xfrm>
        </p:spPr>
        <p:txBody>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latin typeface="+mn-lt"/>
              </a:rPr>
              <a:t>Dataset Methodology/ Peculiarities </a:t>
            </a:r>
            <a:endParaRPr lang="en-IN" sz="2000" dirty="0">
              <a:latin typeface="+mn-lt"/>
            </a:endParaRPr>
          </a:p>
        </p:txBody>
      </p:sp>
      <p:sp>
        <p:nvSpPr>
          <p:cNvPr id="3" name="TextBox 2">
            <a:extLst>
              <a:ext uri="{FF2B5EF4-FFF2-40B4-BE49-F238E27FC236}">
                <a16:creationId xmlns:a16="http://schemas.microsoft.com/office/drawing/2014/main" id="{DB20AA6A-3B93-111A-C09C-F5985B88040F}"/>
              </a:ext>
            </a:extLst>
          </p:cNvPr>
          <p:cNvSpPr txBox="1"/>
          <p:nvPr/>
        </p:nvSpPr>
        <p:spPr>
          <a:xfrm>
            <a:off x="278860" y="992221"/>
            <a:ext cx="8657617" cy="3754874"/>
          </a:xfrm>
          <a:prstGeom prst="rect">
            <a:avLst/>
          </a:prstGeom>
          <a:noFill/>
        </p:spPr>
        <p:txBody>
          <a:bodyPr wrap="square" rtlCol="0">
            <a:spAutoFit/>
          </a:bodyPr>
          <a:lstStyle/>
          <a:p>
            <a:r>
              <a:rPr lang="en-US" dirty="0"/>
              <a:t>1] The Dataset consists raw of data gathered by various mystery visitors who visited various Coaching Center locations of a company all around India.</a:t>
            </a:r>
          </a:p>
          <a:p>
            <a:endParaRPr lang="en-US" dirty="0"/>
          </a:p>
          <a:p>
            <a:r>
              <a:rPr lang="en-US" dirty="0"/>
              <a:t>2] The data contains very detailed feedback from the visitors ranging from evaluating the aesthetics of the center ( both physical and website) to evaluating the staff, interior and overall metrics.</a:t>
            </a:r>
          </a:p>
          <a:p>
            <a:endParaRPr lang="en-US" dirty="0"/>
          </a:p>
          <a:p>
            <a:r>
              <a:rPr lang="en-US" dirty="0"/>
              <a:t>3] The peculiarities of this dataset are the scores allotted by the visitors which can clearly give an idea of how well the center is performing( There is one total KPI and 9 sub KPIs). </a:t>
            </a:r>
            <a:br>
              <a:rPr lang="en-US" dirty="0"/>
            </a:br>
            <a:br>
              <a:rPr lang="en-US" dirty="0"/>
            </a:br>
            <a:r>
              <a:rPr lang="en-US" dirty="0"/>
              <a:t>4] The data also contains elaborate feedback of various instances of experience which can be used for sentiment analysis as well as generating word clouds (when we have large amount of data).</a:t>
            </a:r>
            <a:br>
              <a:rPr lang="en-US" dirty="0"/>
            </a:br>
            <a:br>
              <a:rPr lang="en-US" dirty="0"/>
            </a:br>
            <a:r>
              <a:rPr lang="en-US" dirty="0"/>
              <a:t>5] The size of the data set is small it contains only 56 records (rows) but 123 columns.</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06888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47C76-2E74-4345-B601-F00A1BACFCE9}"/>
              </a:ext>
            </a:extLst>
          </p:cNvPr>
          <p:cNvSpPr>
            <a:spLocks noGrp="1"/>
          </p:cNvSpPr>
          <p:nvPr>
            <p:ph type="title"/>
          </p:nvPr>
        </p:nvSpPr>
        <p:spPr>
          <a:xfrm>
            <a:off x="115200" y="119058"/>
            <a:ext cx="8914848" cy="758025"/>
          </a:xfrm>
        </p:spPr>
        <p:txBody>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2000" dirty="0">
                <a:latin typeface="+mn-lt"/>
              </a:rPr>
              <a:t>Actionable Insights</a:t>
            </a:r>
            <a:endParaRPr lang="en-IN" sz="2000" dirty="0">
              <a:latin typeface="+mn-lt"/>
            </a:endParaRPr>
          </a:p>
        </p:txBody>
      </p:sp>
      <p:grpSp>
        <p:nvGrpSpPr>
          <p:cNvPr id="4" name="Group 3">
            <a:extLst>
              <a:ext uri="{FF2B5EF4-FFF2-40B4-BE49-F238E27FC236}">
                <a16:creationId xmlns:a16="http://schemas.microsoft.com/office/drawing/2014/main" id="{1C4EEBDC-19FC-6F2A-4E99-2ABD08CC1BD3}"/>
              </a:ext>
            </a:extLst>
          </p:cNvPr>
          <p:cNvGrpSpPr/>
          <p:nvPr/>
        </p:nvGrpSpPr>
        <p:grpSpPr>
          <a:xfrm>
            <a:off x="1940454" y="581814"/>
            <a:ext cx="5263091" cy="4561686"/>
            <a:chOff x="2569343" y="683710"/>
            <a:chExt cx="7017454" cy="6082248"/>
          </a:xfrm>
        </p:grpSpPr>
        <p:sp>
          <p:nvSpPr>
            <p:cNvPr id="1047" name="Rectangle: Rounded Corners 1046">
              <a:extLst>
                <a:ext uri="{FF2B5EF4-FFF2-40B4-BE49-F238E27FC236}">
                  <a16:creationId xmlns:a16="http://schemas.microsoft.com/office/drawing/2014/main" id="{AB50E0D7-01C1-1DC9-5F1D-5ECD07FD0469}"/>
                </a:ext>
              </a:extLst>
            </p:cNvPr>
            <p:cNvSpPr/>
            <p:nvPr/>
          </p:nvSpPr>
          <p:spPr>
            <a:xfrm>
              <a:off x="3882751" y="1096678"/>
              <a:ext cx="4425380" cy="5254460"/>
            </a:xfrm>
            <a:prstGeom prst="roundRect">
              <a:avLst>
                <a:gd name="adj" fmla="val 4016"/>
              </a:avLst>
            </a:prstGeom>
            <a:solidFill>
              <a:schemeClr val="tx1">
                <a:lumMod val="65000"/>
                <a:lumOff val="35000"/>
              </a:schemeClr>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8" name="Freeform: Shape 7">
              <a:extLst>
                <a:ext uri="{FF2B5EF4-FFF2-40B4-BE49-F238E27FC236}">
                  <a16:creationId xmlns:a16="http://schemas.microsoft.com/office/drawing/2014/main" id="{4608FEBA-C86B-22A4-75D0-F8F8C1B68ACF}"/>
                </a:ext>
              </a:extLst>
            </p:cNvPr>
            <p:cNvSpPr/>
            <p:nvPr/>
          </p:nvSpPr>
          <p:spPr>
            <a:xfrm>
              <a:off x="3283712" y="3669870"/>
              <a:ext cx="1463009" cy="1094175"/>
            </a:xfrm>
            <a:custGeom>
              <a:avLst/>
              <a:gdLst>
                <a:gd name="connsiteX0" fmla="*/ 969455 w 969814"/>
                <a:gd name="connsiteY0" fmla="*/ 465859 h 725319"/>
                <a:gd name="connsiteX1" fmla="*/ 956691 w 969814"/>
                <a:gd name="connsiteY1" fmla="*/ 378038 h 725319"/>
                <a:gd name="connsiteX2" fmla="*/ 907447 w 969814"/>
                <a:gd name="connsiteY2" fmla="*/ 341272 h 725319"/>
                <a:gd name="connsiteX3" fmla="*/ 888968 w 969814"/>
                <a:gd name="connsiteY3" fmla="*/ 213542 h 725319"/>
                <a:gd name="connsiteX4" fmla="*/ 838391 w 969814"/>
                <a:gd name="connsiteY4" fmla="*/ 175727 h 725319"/>
                <a:gd name="connsiteX5" fmla="*/ 832390 w 969814"/>
                <a:gd name="connsiteY5" fmla="*/ 176585 h 725319"/>
                <a:gd name="connsiteX6" fmla="*/ 815816 w 969814"/>
                <a:gd name="connsiteY6" fmla="*/ 61999 h 725319"/>
                <a:gd name="connsiteX7" fmla="*/ 733806 w 969814"/>
                <a:gd name="connsiteY7" fmla="*/ 753 h 725319"/>
                <a:gd name="connsiteX8" fmla="*/ 371570 w 969814"/>
                <a:gd name="connsiteY8" fmla="*/ 53236 h 725319"/>
                <a:gd name="connsiteX9" fmla="*/ 352330 w 969814"/>
                <a:gd name="connsiteY9" fmla="*/ 59522 h 725319"/>
                <a:gd name="connsiteX10" fmla="*/ 23813 w 969814"/>
                <a:gd name="connsiteY10" fmla="*/ 235354 h 725319"/>
                <a:gd name="connsiteX11" fmla="*/ 0 w 969814"/>
                <a:gd name="connsiteY11" fmla="*/ 313554 h 725319"/>
                <a:gd name="connsiteX12" fmla="*/ 545401 w 969814"/>
                <a:gd name="connsiteY12" fmla="*/ 725320 h 725319"/>
                <a:gd name="connsiteX13" fmla="*/ 590455 w 969814"/>
                <a:gd name="connsiteY13" fmla="*/ 694268 h 725319"/>
                <a:gd name="connsiteX14" fmla="*/ 853916 w 969814"/>
                <a:gd name="connsiteY14" fmla="*/ 656073 h 725319"/>
                <a:gd name="connsiteX15" fmla="*/ 926306 w 969814"/>
                <a:gd name="connsiteY15" fmla="*/ 561014 h 725319"/>
                <a:gd name="connsiteX16" fmla="*/ 922496 w 969814"/>
                <a:gd name="connsiteY16" fmla="*/ 531010 h 725319"/>
                <a:gd name="connsiteX17" fmla="*/ 934498 w 969814"/>
                <a:gd name="connsiteY17" fmla="*/ 514532 h 725319"/>
                <a:gd name="connsiteX18" fmla="*/ 969359 w 969814"/>
                <a:gd name="connsiteY18" fmla="*/ 465668 h 7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9814" h="725319">
                  <a:moveTo>
                    <a:pt x="969455" y="465859"/>
                  </a:moveTo>
                  <a:lnTo>
                    <a:pt x="956691" y="378038"/>
                  </a:lnTo>
                  <a:cubicBezTo>
                    <a:pt x="953262" y="354321"/>
                    <a:pt x="931259" y="337843"/>
                    <a:pt x="907447" y="341272"/>
                  </a:cubicBezTo>
                  <a:lnTo>
                    <a:pt x="888968" y="213542"/>
                  </a:lnTo>
                  <a:cubicBezTo>
                    <a:pt x="885444" y="189158"/>
                    <a:pt x="862775" y="172203"/>
                    <a:pt x="838391" y="175727"/>
                  </a:cubicBezTo>
                  <a:lnTo>
                    <a:pt x="832390" y="176585"/>
                  </a:lnTo>
                  <a:lnTo>
                    <a:pt x="815816" y="61999"/>
                  </a:lnTo>
                  <a:cubicBezTo>
                    <a:pt x="810101" y="22470"/>
                    <a:pt x="773335" y="-4962"/>
                    <a:pt x="733806" y="753"/>
                  </a:cubicBezTo>
                  <a:lnTo>
                    <a:pt x="371570" y="53236"/>
                  </a:lnTo>
                  <a:cubicBezTo>
                    <a:pt x="364808" y="54188"/>
                    <a:pt x="358331" y="56379"/>
                    <a:pt x="352330" y="59522"/>
                  </a:cubicBezTo>
                  <a:lnTo>
                    <a:pt x="23813" y="235354"/>
                  </a:lnTo>
                  <a:lnTo>
                    <a:pt x="0" y="313554"/>
                  </a:lnTo>
                  <a:lnTo>
                    <a:pt x="545401" y="725320"/>
                  </a:lnTo>
                  <a:cubicBezTo>
                    <a:pt x="554736" y="708746"/>
                    <a:pt x="571119" y="697031"/>
                    <a:pt x="590455" y="694268"/>
                  </a:cubicBezTo>
                  <a:lnTo>
                    <a:pt x="853916" y="656073"/>
                  </a:lnTo>
                  <a:cubicBezTo>
                    <a:pt x="899922" y="649406"/>
                    <a:pt x="932117" y="607115"/>
                    <a:pt x="926306" y="561014"/>
                  </a:cubicBezTo>
                  <a:lnTo>
                    <a:pt x="922496" y="531010"/>
                  </a:lnTo>
                  <a:cubicBezTo>
                    <a:pt x="921544" y="523199"/>
                    <a:pt x="926783" y="516056"/>
                    <a:pt x="934498" y="514532"/>
                  </a:cubicBezTo>
                  <a:cubicBezTo>
                    <a:pt x="957358" y="510245"/>
                    <a:pt x="972693" y="488624"/>
                    <a:pt x="969359" y="465668"/>
                  </a:cubicBezTo>
                  <a:close/>
                </a:path>
              </a:pathLst>
            </a:custGeom>
            <a:solidFill>
              <a:srgbClr val="F4C4A4"/>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84" name="Freeform: Shape 1083">
              <a:extLst>
                <a:ext uri="{FF2B5EF4-FFF2-40B4-BE49-F238E27FC236}">
                  <a16:creationId xmlns:a16="http://schemas.microsoft.com/office/drawing/2014/main" id="{55FEB3B6-B7FA-3435-83A9-97086EC4DBF6}"/>
                </a:ext>
              </a:extLst>
            </p:cNvPr>
            <p:cNvSpPr/>
            <p:nvPr/>
          </p:nvSpPr>
          <p:spPr>
            <a:xfrm>
              <a:off x="4004025" y="1223416"/>
              <a:ext cx="4182833" cy="5000984"/>
            </a:xfrm>
            <a:custGeom>
              <a:avLst/>
              <a:gdLst>
                <a:gd name="connsiteX0" fmla="*/ 137798 w 4182833"/>
                <a:gd name="connsiteY0" fmla="*/ 0 h 3296220"/>
                <a:gd name="connsiteX1" fmla="*/ 1858234 w 4182833"/>
                <a:gd name="connsiteY1" fmla="*/ 0 h 3296220"/>
                <a:gd name="connsiteX2" fmla="*/ 2324456 w 4182833"/>
                <a:gd name="connsiteY2" fmla="*/ 0 h 3296220"/>
                <a:gd name="connsiteX3" fmla="*/ 4044892 w 4182833"/>
                <a:gd name="connsiteY3" fmla="*/ 0 h 3296220"/>
                <a:gd name="connsiteX4" fmla="*/ 4182690 w 4182833"/>
                <a:gd name="connsiteY4" fmla="*/ 137941 h 3296220"/>
                <a:gd name="connsiteX5" fmla="*/ 4182833 w 4182833"/>
                <a:gd name="connsiteY5" fmla="*/ 137941 h 3296220"/>
                <a:gd name="connsiteX6" fmla="*/ 4182833 w 4182833"/>
                <a:gd name="connsiteY6" fmla="*/ 2779947 h 3296220"/>
                <a:gd name="connsiteX7" fmla="*/ 3733519 w 4182833"/>
                <a:gd name="connsiteY7" fmla="*/ 3296220 h 3296220"/>
                <a:gd name="connsiteX8" fmla="*/ 2013083 w 4182833"/>
                <a:gd name="connsiteY8" fmla="*/ 3296220 h 3296220"/>
                <a:gd name="connsiteX9" fmla="*/ 1858234 w 4182833"/>
                <a:gd name="connsiteY9" fmla="*/ 3296220 h 3296220"/>
                <a:gd name="connsiteX10" fmla="*/ 137798 w 4182833"/>
                <a:gd name="connsiteY10" fmla="*/ 3296220 h 3296220"/>
                <a:gd name="connsiteX11" fmla="*/ 0 w 4182833"/>
                <a:gd name="connsiteY11" fmla="*/ 3158279 h 3296220"/>
                <a:gd name="connsiteX12" fmla="*/ 0 w 4182833"/>
                <a:gd name="connsiteY12" fmla="*/ 137941 h 3296220"/>
                <a:gd name="connsiteX13" fmla="*/ 137798 w 4182833"/>
                <a:gd name="connsiteY13" fmla="*/ 0 h 3296220"/>
                <a:gd name="connsiteX0" fmla="*/ 137798 w 4182833"/>
                <a:gd name="connsiteY0" fmla="*/ 0 h 3296220"/>
                <a:gd name="connsiteX1" fmla="*/ 2324456 w 4182833"/>
                <a:gd name="connsiteY1" fmla="*/ 0 h 3296220"/>
                <a:gd name="connsiteX2" fmla="*/ 4044892 w 4182833"/>
                <a:gd name="connsiteY2" fmla="*/ 0 h 3296220"/>
                <a:gd name="connsiteX3" fmla="*/ 4182690 w 4182833"/>
                <a:gd name="connsiteY3" fmla="*/ 137941 h 3296220"/>
                <a:gd name="connsiteX4" fmla="*/ 4182833 w 4182833"/>
                <a:gd name="connsiteY4" fmla="*/ 137941 h 3296220"/>
                <a:gd name="connsiteX5" fmla="*/ 4182833 w 4182833"/>
                <a:gd name="connsiteY5" fmla="*/ 2779947 h 3296220"/>
                <a:gd name="connsiteX6" fmla="*/ 3733519 w 4182833"/>
                <a:gd name="connsiteY6" fmla="*/ 3296220 h 3296220"/>
                <a:gd name="connsiteX7" fmla="*/ 2013083 w 4182833"/>
                <a:gd name="connsiteY7" fmla="*/ 3296220 h 3296220"/>
                <a:gd name="connsiteX8" fmla="*/ 1858234 w 4182833"/>
                <a:gd name="connsiteY8" fmla="*/ 3296220 h 3296220"/>
                <a:gd name="connsiteX9" fmla="*/ 137798 w 4182833"/>
                <a:gd name="connsiteY9" fmla="*/ 3296220 h 3296220"/>
                <a:gd name="connsiteX10" fmla="*/ 0 w 4182833"/>
                <a:gd name="connsiteY10" fmla="*/ 3158279 h 3296220"/>
                <a:gd name="connsiteX11" fmla="*/ 0 w 4182833"/>
                <a:gd name="connsiteY11" fmla="*/ 137941 h 3296220"/>
                <a:gd name="connsiteX12" fmla="*/ 137798 w 4182833"/>
                <a:gd name="connsiteY12" fmla="*/ 0 h 3296220"/>
                <a:gd name="connsiteX0" fmla="*/ 137798 w 4182833"/>
                <a:gd name="connsiteY0" fmla="*/ 0 h 3296220"/>
                <a:gd name="connsiteX1" fmla="*/ 4044892 w 4182833"/>
                <a:gd name="connsiteY1" fmla="*/ 0 h 3296220"/>
                <a:gd name="connsiteX2" fmla="*/ 4182690 w 4182833"/>
                <a:gd name="connsiteY2" fmla="*/ 137941 h 3296220"/>
                <a:gd name="connsiteX3" fmla="*/ 4182833 w 4182833"/>
                <a:gd name="connsiteY3" fmla="*/ 137941 h 3296220"/>
                <a:gd name="connsiteX4" fmla="*/ 4182833 w 4182833"/>
                <a:gd name="connsiteY4" fmla="*/ 2779947 h 3296220"/>
                <a:gd name="connsiteX5" fmla="*/ 3733519 w 4182833"/>
                <a:gd name="connsiteY5" fmla="*/ 3296220 h 3296220"/>
                <a:gd name="connsiteX6" fmla="*/ 2013083 w 4182833"/>
                <a:gd name="connsiteY6" fmla="*/ 3296220 h 3296220"/>
                <a:gd name="connsiteX7" fmla="*/ 1858234 w 4182833"/>
                <a:gd name="connsiteY7" fmla="*/ 3296220 h 3296220"/>
                <a:gd name="connsiteX8" fmla="*/ 137798 w 4182833"/>
                <a:gd name="connsiteY8" fmla="*/ 3296220 h 3296220"/>
                <a:gd name="connsiteX9" fmla="*/ 0 w 4182833"/>
                <a:gd name="connsiteY9" fmla="*/ 3158279 h 3296220"/>
                <a:gd name="connsiteX10" fmla="*/ 0 w 4182833"/>
                <a:gd name="connsiteY10" fmla="*/ 137941 h 3296220"/>
                <a:gd name="connsiteX11" fmla="*/ 137798 w 4182833"/>
                <a:gd name="connsiteY11" fmla="*/ 0 h 3296220"/>
                <a:gd name="connsiteX0" fmla="*/ 137798 w 4182833"/>
                <a:gd name="connsiteY0" fmla="*/ 0 h 3296220"/>
                <a:gd name="connsiteX1" fmla="*/ 4044892 w 4182833"/>
                <a:gd name="connsiteY1" fmla="*/ 0 h 3296220"/>
                <a:gd name="connsiteX2" fmla="*/ 4182690 w 4182833"/>
                <a:gd name="connsiteY2" fmla="*/ 137941 h 3296220"/>
                <a:gd name="connsiteX3" fmla="*/ 4182833 w 4182833"/>
                <a:gd name="connsiteY3" fmla="*/ 137941 h 3296220"/>
                <a:gd name="connsiteX4" fmla="*/ 4182833 w 4182833"/>
                <a:gd name="connsiteY4" fmla="*/ 2779947 h 3296220"/>
                <a:gd name="connsiteX5" fmla="*/ 3733519 w 4182833"/>
                <a:gd name="connsiteY5" fmla="*/ 3296220 h 3296220"/>
                <a:gd name="connsiteX6" fmla="*/ 2013083 w 4182833"/>
                <a:gd name="connsiteY6" fmla="*/ 3296220 h 3296220"/>
                <a:gd name="connsiteX7" fmla="*/ 137798 w 4182833"/>
                <a:gd name="connsiteY7" fmla="*/ 3296220 h 3296220"/>
                <a:gd name="connsiteX8" fmla="*/ 0 w 4182833"/>
                <a:gd name="connsiteY8" fmla="*/ 3158279 h 3296220"/>
                <a:gd name="connsiteX9" fmla="*/ 0 w 4182833"/>
                <a:gd name="connsiteY9" fmla="*/ 137941 h 3296220"/>
                <a:gd name="connsiteX10" fmla="*/ 137798 w 4182833"/>
                <a:gd name="connsiteY10" fmla="*/ 0 h 3296220"/>
                <a:gd name="connsiteX0" fmla="*/ 137798 w 4182833"/>
                <a:gd name="connsiteY0" fmla="*/ 0 h 3296220"/>
                <a:gd name="connsiteX1" fmla="*/ 4044892 w 4182833"/>
                <a:gd name="connsiteY1" fmla="*/ 0 h 3296220"/>
                <a:gd name="connsiteX2" fmla="*/ 4182690 w 4182833"/>
                <a:gd name="connsiteY2" fmla="*/ 137941 h 3296220"/>
                <a:gd name="connsiteX3" fmla="*/ 4182833 w 4182833"/>
                <a:gd name="connsiteY3" fmla="*/ 137941 h 3296220"/>
                <a:gd name="connsiteX4" fmla="*/ 4182833 w 4182833"/>
                <a:gd name="connsiteY4" fmla="*/ 2779947 h 3296220"/>
                <a:gd name="connsiteX5" fmla="*/ 3733519 w 4182833"/>
                <a:gd name="connsiteY5" fmla="*/ 3296220 h 3296220"/>
                <a:gd name="connsiteX6" fmla="*/ 137798 w 4182833"/>
                <a:gd name="connsiteY6" fmla="*/ 3296220 h 3296220"/>
                <a:gd name="connsiteX7" fmla="*/ 0 w 4182833"/>
                <a:gd name="connsiteY7" fmla="*/ 3158279 h 3296220"/>
                <a:gd name="connsiteX8" fmla="*/ 0 w 4182833"/>
                <a:gd name="connsiteY8" fmla="*/ 137941 h 3296220"/>
                <a:gd name="connsiteX9" fmla="*/ 137798 w 4182833"/>
                <a:gd name="connsiteY9" fmla="*/ 0 h 32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2833" h="3296220">
                  <a:moveTo>
                    <a:pt x="137798" y="0"/>
                  </a:moveTo>
                  <a:lnTo>
                    <a:pt x="4044892" y="0"/>
                  </a:lnTo>
                  <a:cubicBezTo>
                    <a:pt x="4121048" y="0"/>
                    <a:pt x="4182690" y="61642"/>
                    <a:pt x="4182690" y="137941"/>
                  </a:cubicBezTo>
                  <a:lnTo>
                    <a:pt x="4182833" y="137941"/>
                  </a:lnTo>
                  <a:lnTo>
                    <a:pt x="4182833" y="2779947"/>
                  </a:lnTo>
                  <a:lnTo>
                    <a:pt x="3733519" y="3296220"/>
                  </a:lnTo>
                  <a:lnTo>
                    <a:pt x="137798" y="3296220"/>
                  </a:lnTo>
                  <a:cubicBezTo>
                    <a:pt x="61642" y="3296220"/>
                    <a:pt x="0" y="3234578"/>
                    <a:pt x="0" y="3158279"/>
                  </a:cubicBezTo>
                  <a:lnTo>
                    <a:pt x="0" y="137941"/>
                  </a:lnTo>
                  <a:cubicBezTo>
                    <a:pt x="0" y="61786"/>
                    <a:pt x="61642" y="0"/>
                    <a:pt x="137798" y="0"/>
                  </a:cubicBezTo>
                  <a:close/>
                </a:path>
              </a:pathLst>
            </a:custGeom>
            <a:solidFill>
              <a:schemeClr val="bg2"/>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grpSp>
          <p:nvGrpSpPr>
            <p:cNvPr id="40" name="Group 39">
              <a:extLst>
                <a:ext uri="{FF2B5EF4-FFF2-40B4-BE49-F238E27FC236}">
                  <a16:creationId xmlns:a16="http://schemas.microsoft.com/office/drawing/2014/main" id="{E4FEBC0B-1A48-035E-8475-E14216AC9D2A}"/>
                </a:ext>
              </a:extLst>
            </p:cNvPr>
            <p:cNvGrpSpPr/>
            <p:nvPr/>
          </p:nvGrpSpPr>
          <p:grpSpPr>
            <a:xfrm>
              <a:off x="5485841" y="683710"/>
              <a:ext cx="1219201" cy="656945"/>
              <a:chOff x="3979771" y="1020412"/>
              <a:chExt cx="1219201" cy="656945"/>
            </a:xfrm>
          </p:grpSpPr>
          <p:sp>
            <p:nvSpPr>
              <p:cNvPr id="39" name="Freeform: Shape 38">
                <a:extLst>
                  <a:ext uri="{FF2B5EF4-FFF2-40B4-BE49-F238E27FC236}">
                    <a16:creationId xmlns:a16="http://schemas.microsoft.com/office/drawing/2014/main" id="{62EC1D91-E8E0-61FE-453F-8D5DDF7A3E97}"/>
                  </a:ext>
                </a:extLst>
              </p:cNvPr>
              <p:cNvSpPr/>
              <p:nvPr/>
            </p:nvSpPr>
            <p:spPr>
              <a:xfrm>
                <a:off x="4314926" y="1020412"/>
                <a:ext cx="548890" cy="383362"/>
              </a:xfrm>
              <a:custGeom>
                <a:avLst/>
                <a:gdLst>
                  <a:gd name="connsiteX0" fmla="*/ 363664 w 363854"/>
                  <a:gd name="connsiteY0" fmla="*/ 177832 h 254127"/>
                  <a:gd name="connsiteX1" fmla="*/ 181832 w 363854"/>
                  <a:gd name="connsiteY1" fmla="*/ 0 h 254127"/>
                  <a:gd name="connsiteX2" fmla="*/ 0 w 363854"/>
                  <a:gd name="connsiteY2" fmla="*/ 177832 h 254127"/>
                  <a:gd name="connsiteX3" fmla="*/ 0 w 363854"/>
                  <a:gd name="connsiteY3" fmla="*/ 181928 h 254127"/>
                  <a:gd name="connsiteX4" fmla="*/ 0 w 363854"/>
                  <a:gd name="connsiteY4" fmla="*/ 254127 h 254127"/>
                  <a:gd name="connsiteX5" fmla="*/ 363855 w 363854"/>
                  <a:gd name="connsiteY5" fmla="*/ 254127 h 254127"/>
                  <a:gd name="connsiteX6" fmla="*/ 363855 w 363854"/>
                  <a:gd name="connsiteY6" fmla="*/ 181928 h 254127"/>
                  <a:gd name="connsiteX7" fmla="*/ 363855 w 363854"/>
                  <a:gd name="connsiteY7" fmla="*/ 177832 h 254127"/>
                  <a:gd name="connsiteX8" fmla="*/ 119443 w 363854"/>
                  <a:gd name="connsiteY8" fmla="*/ 145828 h 254127"/>
                  <a:gd name="connsiteX9" fmla="*/ 181832 w 363854"/>
                  <a:gd name="connsiteY9" fmla="*/ 83439 h 254127"/>
                  <a:gd name="connsiteX10" fmla="*/ 225933 w 363854"/>
                  <a:gd name="connsiteY10" fmla="*/ 101727 h 254127"/>
                  <a:gd name="connsiteX11" fmla="*/ 244221 w 363854"/>
                  <a:gd name="connsiteY11" fmla="*/ 145828 h 254127"/>
                  <a:gd name="connsiteX12" fmla="*/ 244221 w 363854"/>
                  <a:gd name="connsiteY12" fmla="*/ 170593 h 254127"/>
                  <a:gd name="connsiteX13" fmla="*/ 119539 w 363854"/>
                  <a:gd name="connsiteY13" fmla="*/ 170593 h 254127"/>
                  <a:gd name="connsiteX14" fmla="*/ 119539 w 363854"/>
                  <a:gd name="connsiteY14" fmla="*/ 145828 h 25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854" h="254127">
                    <a:moveTo>
                      <a:pt x="363664" y="177832"/>
                    </a:moveTo>
                    <a:cubicBezTo>
                      <a:pt x="361569" y="79248"/>
                      <a:pt x="280892" y="0"/>
                      <a:pt x="181832" y="0"/>
                    </a:cubicBezTo>
                    <a:cubicBezTo>
                      <a:pt x="82772" y="0"/>
                      <a:pt x="2096" y="79248"/>
                      <a:pt x="0" y="177832"/>
                    </a:cubicBezTo>
                    <a:cubicBezTo>
                      <a:pt x="0" y="179165"/>
                      <a:pt x="0" y="180499"/>
                      <a:pt x="0" y="181928"/>
                    </a:cubicBezTo>
                    <a:lnTo>
                      <a:pt x="0" y="254127"/>
                    </a:lnTo>
                    <a:lnTo>
                      <a:pt x="363855" y="254127"/>
                    </a:lnTo>
                    <a:lnTo>
                      <a:pt x="363855" y="181928"/>
                    </a:lnTo>
                    <a:cubicBezTo>
                      <a:pt x="363855" y="180594"/>
                      <a:pt x="363855" y="179165"/>
                      <a:pt x="363855" y="177832"/>
                    </a:cubicBezTo>
                    <a:close/>
                    <a:moveTo>
                      <a:pt x="119443" y="145828"/>
                    </a:moveTo>
                    <a:cubicBezTo>
                      <a:pt x="119443" y="111347"/>
                      <a:pt x="147352" y="83439"/>
                      <a:pt x="181832" y="83439"/>
                    </a:cubicBezTo>
                    <a:cubicBezTo>
                      <a:pt x="199072" y="83439"/>
                      <a:pt x="214598" y="90392"/>
                      <a:pt x="225933" y="101727"/>
                    </a:cubicBezTo>
                    <a:cubicBezTo>
                      <a:pt x="237268" y="113062"/>
                      <a:pt x="244221" y="128587"/>
                      <a:pt x="244221" y="145828"/>
                    </a:cubicBezTo>
                    <a:lnTo>
                      <a:pt x="244221" y="170593"/>
                    </a:lnTo>
                    <a:lnTo>
                      <a:pt x="119539" y="170593"/>
                    </a:lnTo>
                    <a:lnTo>
                      <a:pt x="119539" y="145828"/>
                    </a:lnTo>
                    <a:close/>
                  </a:path>
                </a:pathLst>
              </a:custGeom>
              <a:solidFill>
                <a:srgbClr val="BDBDBD"/>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1" name="Freeform: Shape 40">
                <a:extLst>
                  <a:ext uri="{FF2B5EF4-FFF2-40B4-BE49-F238E27FC236}">
                    <a16:creationId xmlns:a16="http://schemas.microsoft.com/office/drawing/2014/main" id="{1D36DCC4-287C-53A2-C53D-B1CCCF2B0406}"/>
                  </a:ext>
                </a:extLst>
              </p:cNvPr>
              <p:cNvSpPr/>
              <p:nvPr/>
            </p:nvSpPr>
            <p:spPr>
              <a:xfrm>
                <a:off x="4495327" y="1277759"/>
                <a:ext cx="188088" cy="9626"/>
              </a:xfrm>
              <a:custGeom>
                <a:avLst/>
                <a:gdLst>
                  <a:gd name="connsiteX0" fmla="*/ 0 w 124682"/>
                  <a:gd name="connsiteY0" fmla="*/ 0 h 6381"/>
                  <a:gd name="connsiteX1" fmla="*/ 124682 w 124682"/>
                  <a:gd name="connsiteY1" fmla="*/ 0 h 6381"/>
                  <a:gd name="connsiteX2" fmla="*/ 124682 w 124682"/>
                  <a:gd name="connsiteY2" fmla="*/ 6382 h 6381"/>
                  <a:gd name="connsiteX3" fmla="*/ 0 w 124682"/>
                  <a:gd name="connsiteY3" fmla="*/ 6382 h 6381"/>
                </a:gdLst>
                <a:ahLst/>
                <a:cxnLst>
                  <a:cxn ang="0">
                    <a:pos x="connsiteX0" y="connsiteY0"/>
                  </a:cxn>
                  <a:cxn ang="0">
                    <a:pos x="connsiteX1" y="connsiteY1"/>
                  </a:cxn>
                  <a:cxn ang="0">
                    <a:pos x="connsiteX2" y="connsiteY2"/>
                  </a:cxn>
                  <a:cxn ang="0">
                    <a:pos x="connsiteX3" y="connsiteY3"/>
                  </a:cxn>
                </a:cxnLst>
                <a:rect l="l" t="t" r="r" b="b"/>
                <a:pathLst>
                  <a:path w="124682" h="6381">
                    <a:moveTo>
                      <a:pt x="0" y="0"/>
                    </a:moveTo>
                    <a:lnTo>
                      <a:pt x="124682" y="0"/>
                    </a:lnTo>
                    <a:lnTo>
                      <a:pt x="124682" y="6382"/>
                    </a:lnTo>
                    <a:lnTo>
                      <a:pt x="0" y="6382"/>
                    </a:lnTo>
                    <a:close/>
                  </a:path>
                </a:pathLst>
              </a:custGeom>
              <a:solidFill>
                <a:srgbClr val="BDBDBD"/>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2" name="Freeform: Shape 41">
                <a:extLst>
                  <a:ext uri="{FF2B5EF4-FFF2-40B4-BE49-F238E27FC236}">
                    <a16:creationId xmlns:a16="http://schemas.microsoft.com/office/drawing/2014/main" id="{A073B7AC-4DAB-1CCB-7694-D00B53E0DE63}"/>
                  </a:ext>
                </a:extLst>
              </p:cNvPr>
              <p:cNvSpPr/>
              <p:nvPr/>
            </p:nvSpPr>
            <p:spPr>
              <a:xfrm>
                <a:off x="4315069" y="1020412"/>
                <a:ext cx="548604" cy="284072"/>
              </a:xfrm>
              <a:custGeom>
                <a:avLst/>
                <a:gdLst>
                  <a:gd name="connsiteX0" fmla="*/ 363664 w 363664"/>
                  <a:gd name="connsiteY0" fmla="*/ 177832 h 188309"/>
                  <a:gd name="connsiteX1" fmla="*/ 181832 w 363664"/>
                  <a:gd name="connsiteY1" fmla="*/ 0 h 188309"/>
                  <a:gd name="connsiteX2" fmla="*/ 0 w 363664"/>
                  <a:gd name="connsiteY2" fmla="*/ 177832 h 188309"/>
                  <a:gd name="connsiteX3" fmla="*/ 0 w 363664"/>
                  <a:gd name="connsiteY3" fmla="*/ 181928 h 188309"/>
                  <a:gd name="connsiteX4" fmla="*/ 0 w 363664"/>
                  <a:gd name="connsiteY4" fmla="*/ 188309 h 188309"/>
                  <a:gd name="connsiteX5" fmla="*/ 0 w 363664"/>
                  <a:gd name="connsiteY5" fmla="*/ 184214 h 188309"/>
                  <a:gd name="connsiteX6" fmla="*/ 181832 w 363664"/>
                  <a:gd name="connsiteY6" fmla="*/ 6382 h 188309"/>
                  <a:gd name="connsiteX7" fmla="*/ 363664 w 363664"/>
                  <a:gd name="connsiteY7" fmla="*/ 184214 h 188309"/>
                  <a:gd name="connsiteX8" fmla="*/ 363664 w 363664"/>
                  <a:gd name="connsiteY8" fmla="*/ 188309 h 188309"/>
                  <a:gd name="connsiteX9" fmla="*/ 363664 w 363664"/>
                  <a:gd name="connsiteY9" fmla="*/ 181928 h 188309"/>
                  <a:gd name="connsiteX10" fmla="*/ 363664 w 363664"/>
                  <a:gd name="connsiteY10" fmla="*/ 177832 h 18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3664" h="188309">
                    <a:moveTo>
                      <a:pt x="363664" y="177832"/>
                    </a:moveTo>
                    <a:cubicBezTo>
                      <a:pt x="361569" y="79248"/>
                      <a:pt x="280892" y="0"/>
                      <a:pt x="181832" y="0"/>
                    </a:cubicBezTo>
                    <a:cubicBezTo>
                      <a:pt x="82772" y="0"/>
                      <a:pt x="2096" y="79248"/>
                      <a:pt x="0" y="177832"/>
                    </a:cubicBezTo>
                    <a:cubicBezTo>
                      <a:pt x="0" y="179165"/>
                      <a:pt x="0" y="180499"/>
                      <a:pt x="0" y="181928"/>
                    </a:cubicBezTo>
                    <a:lnTo>
                      <a:pt x="0" y="188309"/>
                    </a:lnTo>
                    <a:cubicBezTo>
                      <a:pt x="0" y="186976"/>
                      <a:pt x="0" y="185547"/>
                      <a:pt x="0" y="184214"/>
                    </a:cubicBezTo>
                    <a:cubicBezTo>
                      <a:pt x="2096" y="85630"/>
                      <a:pt x="82772" y="6382"/>
                      <a:pt x="181832" y="6382"/>
                    </a:cubicBezTo>
                    <a:cubicBezTo>
                      <a:pt x="280892" y="6382"/>
                      <a:pt x="361569" y="85630"/>
                      <a:pt x="363664" y="184214"/>
                    </a:cubicBezTo>
                    <a:cubicBezTo>
                      <a:pt x="363664" y="185547"/>
                      <a:pt x="363664" y="186881"/>
                      <a:pt x="363664" y="188309"/>
                    </a:cubicBezTo>
                    <a:lnTo>
                      <a:pt x="363664" y="181928"/>
                    </a:lnTo>
                    <a:cubicBezTo>
                      <a:pt x="363664" y="180594"/>
                      <a:pt x="363664" y="179165"/>
                      <a:pt x="363664" y="177832"/>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3" name="Freeform: Shape 42">
                <a:extLst>
                  <a:ext uri="{FF2B5EF4-FFF2-40B4-BE49-F238E27FC236}">
                    <a16:creationId xmlns:a16="http://schemas.microsoft.com/office/drawing/2014/main" id="{1E4842A4-6CF4-5B86-DACD-0880AB71F9AC}"/>
                  </a:ext>
                </a:extLst>
              </p:cNvPr>
              <p:cNvSpPr/>
              <p:nvPr/>
            </p:nvSpPr>
            <p:spPr>
              <a:xfrm>
                <a:off x="4314926" y="1288678"/>
                <a:ext cx="548890" cy="115094"/>
              </a:xfrm>
              <a:custGeom>
                <a:avLst/>
                <a:gdLst>
                  <a:gd name="connsiteX0" fmla="*/ 363855 w 363854"/>
                  <a:gd name="connsiteY0" fmla="*/ 4096 h 76295"/>
                  <a:gd name="connsiteX1" fmla="*/ 363855 w 363854"/>
                  <a:gd name="connsiteY1" fmla="*/ 76295 h 76295"/>
                  <a:gd name="connsiteX2" fmla="*/ 0 w 363854"/>
                  <a:gd name="connsiteY2" fmla="*/ 76295 h 76295"/>
                  <a:gd name="connsiteX3" fmla="*/ 0 w 363854"/>
                  <a:gd name="connsiteY3" fmla="*/ 4096 h 76295"/>
                  <a:gd name="connsiteX4" fmla="*/ 0 w 363854"/>
                  <a:gd name="connsiteY4" fmla="*/ 0 h 76295"/>
                  <a:gd name="connsiteX5" fmla="*/ 363664 w 363854"/>
                  <a:gd name="connsiteY5" fmla="*/ 0 h 76295"/>
                  <a:gd name="connsiteX6" fmla="*/ 363664 w 363854"/>
                  <a:gd name="connsiteY6" fmla="*/ 4096 h 7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854" h="76295">
                    <a:moveTo>
                      <a:pt x="363855" y="4096"/>
                    </a:moveTo>
                    <a:lnTo>
                      <a:pt x="363855" y="76295"/>
                    </a:lnTo>
                    <a:lnTo>
                      <a:pt x="0" y="76295"/>
                    </a:lnTo>
                    <a:lnTo>
                      <a:pt x="0" y="4096"/>
                    </a:lnTo>
                    <a:cubicBezTo>
                      <a:pt x="0" y="2762"/>
                      <a:pt x="0" y="1333"/>
                      <a:pt x="0" y="0"/>
                    </a:cubicBezTo>
                    <a:lnTo>
                      <a:pt x="363664" y="0"/>
                    </a:lnTo>
                    <a:cubicBezTo>
                      <a:pt x="363664" y="1333"/>
                      <a:pt x="363664" y="2667"/>
                      <a:pt x="363664" y="4096"/>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4" name="Freeform: Shape 43">
                <a:extLst>
                  <a:ext uri="{FF2B5EF4-FFF2-40B4-BE49-F238E27FC236}">
                    <a16:creationId xmlns:a16="http://schemas.microsoft.com/office/drawing/2014/main" id="{B63B8F30-0517-00AC-9E60-D96CF83952FE}"/>
                  </a:ext>
                </a:extLst>
              </p:cNvPr>
              <p:cNvSpPr/>
              <p:nvPr/>
            </p:nvSpPr>
            <p:spPr>
              <a:xfrm>
                <a:off x="3979771" y="1310520"/>
                <a:ext cx="1219201" cy="366837"/>
              </a:xfrm>
              <a:custGeom>
                <a:avLst/>
                <a:gdLst>
                  <a:gd name="connsiteX0" fmla="*/ 770382 w 808196"/>
                  <a:gd name="connsiteY0" fmla="*/ 0 h 243173"/>
                  <a:gd name="connsiteX1" fmla="*/ 808196 w 808196"/>
                  <a:gd name="connsiteY1" fmla="*/ 37814 h 243173"/>
                  <a:gd name="connsiteX2" fmla="*/ 808196 w 808196"/>
                  <a:gd name="connsiteY2" fmla="*/ 205359 h 243173"/>
                  <a:gd name="connsiteX3" fmla="*/ 770382 w 808196"/>
                  <a:gd name="connsiteY3" fmla="*/ 243173 h 243173"/>
                  <a:gd name="connsiteX4" fmla="*/ 37814 w 808196"/>
                  <a:gd name="connsiteY4" fmla="*/ 243173 h 243173"/>
                  <a:gd name="connsiteX5" fmla="*/ 0 w 808196"/>
                  <a:gd name="connsiteY5" fmla="*/ 205359 h 243173"/>
                  <a:gd name="connsiteX6" fmla="*/ 0 w 808196"/>
                  <a:gd name="connsiteY6" fmla="*/ 37814 h 243173"/>
                  <a:gd name="connsiteX7" fmla="*/ 37814 w 808196"/>
                  <a:gd name="connsiteY7" fmla="*/ 0 h 24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8196" h="243173">
                    <a:moveTo>
                      <a:pt x="770382" y="0"/>
                    </a:moveTo>
                    <a:cubicBezTo>
                      <a:pt x="791266" y="0"/>
                      <a:pt x="808196" y="16930"/>
                      <a:pt x="808196" y="37814"/>
                    </a:cubicBezTo>
                    <a:lnTo>
                      <a:pt x="808196" y="205359"/>
                    </a:lnTo>
                    <a:cubicBezTo>
                      <a:pt x="808196" y="226243"/>
                      <a:pt x="791266" y="243173"/>
                      <a:pt x="770382" y="243173"/>
                    </a:cubicBezTo>
                    <a:lnTo>
                      <a:pt x="37814" y="243173"/>
                    </a:lnTo>
                    <a:cubicBezTo>
                      <a:pt x="16930" y="243173"/>
                      <a:pt x="0" y="226243"/>
                      <a:pt x="0" y="205359"/>
                    </a:cubicBezTo>
                    <a:lnTo>
                      <a:pt x="0" y="37814"/>
                    </a:lnTo>
                    <a:cubicBezTo>
                      <a:pt x="0" y="16930"/>
                      <a:pt x="16930" y="0"/>
                      <a:pt x="37814" y="0"/>
                    </a:cubicBezTo>
                    <a:close/>
                  </a:path>
                </a:pathLst>
              </a:custGeom>
              <a:solidFill>
                <a:srgbClr val="BDBDBD"/>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5" name="Freeform: Shape 44">
                <a:extLst>
                  <a:ext uri="{FF2B5EF4-FFF2-40B4-BE49-F238E27FC236}">
                    <a16:creationId xmlns:a16="http://schemas.microsoft.com/office/drawing/2014/main" id="{9CA2A7F0-BEF4-0204-1FEC-6769308EB26C}"/>
                  </a:ext>
                </a:extLst>
              </p:cNvPr>
              <p:cNvSpPr/>
              <p:nvPr/>
            </p:nvSpPr>
            <p:spPr>
              <a:xfrm>
                <a:off x="3979843" y="1310518"/>
                <a:ext cx="1219056" cy="62503"/>
              </a:xfrm>
              <a:custGeom>
                <a:avLst/>
                <a:gdLst>
                  <a:gd name="connsiteX0" fmla="*/ 773049 w 808100"/>
                  <a:gd name="connsiteY0" fmla="*/ 0 h 41433"/>
                  <a:gd name="connsiteX1" fmla="*/ 35052 w 808100"/>
                  <a:gd name="connsiteY1" fmla="*/ 0 h 41433"/>
                  <a:gd name="connsiteX2" fmla="*/ 0 w 808100"/>
                  <a:gd name="connsiteY2" fmla="*/ 35052 h 41433"/>
                  <a:gd name="connsiteX3" fmla="*/ 0 w 808100"/>
                  <a:gd name="connsiteY3" fmla="*/ 41434 h 41433"/>
                  <a:gd name="connsiteX4" fmla="*/ 35052 w 808100"/>
                  <a:gd name="connsiteY4" fmla="*/ 6382 h 41433"/>
                  <a:gd name="connsiteX5" fmla="*/ 773049 w 808100"/>
                  <a:gd name="connsiteY5" fmla="*/ 6382 h 41433"/>
                  <a:gd name="connsiteX6" fmla="*/ 808101 w 808100"/>
                  <a:gd name="connsiteY6" fmla="*/ 41434 h 41433"/>
                  <a:gd name="connsiteX7" fmla="*/ 808101 w 808100"/>
                  <a:gd name="connsiteY7" fmla="*/ 35052 h 41433"/>
                  <a:gd name="connsiteX8" fmla="*/ 773049 w 808100"/>
                  <a:gd name="connsiteY8" fmla="*/ 0 h 4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100" h="41433">
                    <a:moveTo>
                      <a:pt x="773049" y="0"/>
                    </a:moveTo>
                    <a:lnTo>
                      <a:pt x="35052" y="0"/>
                    </a:lnTo>
                    <a:cubicBezTo>
                      <a:pt x="15716" y="0"/>
                      <a:pt x="0" y="15716"/>
                      <a:pt x="0" y="35052"/>
                    </a:cubicBezTo>
                    <a:lnTo>
                      <a:pt x="0" y="41434"/>
                    </a:lnTo>
                    <a:cubicBezTo>
                      <a:pt x="0" y="22098"/>
                      <a:pt x="15716" y="6382"/>
                      <a:pt x="35052" y="6382"/>
                    </a:cubicBezTo>
                    <a:lnTo>
                      <a:pt x="773049" y="6382"/>
                    </a:lnTo>
                    <a:cubicBezTo>
                      <a:pt x="792385" y="6382"/>
                      <a:pt x="808101" y="22098"/>
                      <a:pt x="808101" y="41434"/>
                    </a:cubicBezTo>
                    <a:lnTo>
                      <a:pt x="808101" y="35052"/>
                    </a:lnTo>
                    <a:cubicBezTo>
                      <a:pt x="808101" y="15716"/>
                      <a:pt x="792385" y="0"/>
                      <a:pt x="773049" y="0"/>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6" name="Freeform: Shape 45">
                <a:extLst>
                  <a:ext uri="{FF2B5EF4-FFF2-40B4-BE49-F238E27FC236}">
                    <a16:creationId xmlns:a16="http://schemas.microsoft.com/office/drawing/2014/main" id="{86CB2FB2-9419-AA3F-D258-E1FFC54661D8}"/>
                  </a:ext>
                </a:extLst>
              </p:cNvPr>
              <p:cNvSpPr/>
              <p:nvPr/>
            </p:nvSpPr>
            <p:spPr>
              <a:xfrm>
                <a:off x="3979843" y="1558813"/>
                <a:ext cx="1219056" cy="118543"/>
              </a:xfrm>
              <a:custGeom>
                <a:avLst/>
                <a:gdLst>
                  <a:gd name="connsiteX0" fmla="*/ 773049 w 808100"/>
                  <a:gd name="connsiteY0" fmla="*/ 35052 h 78581"/>
                  <a:gd name="connsiteX1" fmla="*/ 35052 w 808100"/>
                  <a:gd name="connsiteY1" fmla="*/ 35052 h 78581"/>
                  <a:gd name="connsiteX2" fmla="*/ 0 w 808100"/>
                  <a:gd name="connsiteY2" fmla="*/ 0 h 78581"/>
                  <a:gd name="connsiteX3" fmla="*/ 0 w 808100"/>
                  <a:gd name="connsiteY3" fmla="*/ 43529 h 78581"/>
                  <a:gd name="connsiteX4" fmla="*/ 35052 w 808100"/>
                  <a:gd name="connsiteY4" fmla="*/ 78581 h 78581"/>
                  <a:gd name="connsiteX5" fmla="*/ 773049 w 808100"/>
                  <a:gd name="connsiteY5" fmla="*/ 78581 h 78581"/>
                  <a:gd name="connsiteX6" fmla="*/ 808101 w 808100"/>
                  <a:gd name="connsiteY6" fmla="*/ 43529 h 78581"/>
                  <a:gd name="connsiteX7" fmla="*/ 808101 w 808100"/>
                  <a:gd name="connsiteY7" fmla="*/ 0 h 78581"/>
                  <a:gd name="connsiteX8" fmla="*/ 773049 w 808100"/>
                  <a:gd name="connsiteY8" fmla="*/ 35052 h 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8100" h="78581">
                    <a:moveTo>
                      <a:pt x="773049" y="35052"/>
                    </a:moveTo>
                    <a:lnTo>
                      <a:pt x="35052" y="35052"/>
                    </a:lnTo>
                    <a:cubicBezTo>
                      <a:pt x="15716" y="35052"/>
                      <a:pt x="0" y="19336"/>
                      <a:pt x="0" y="0"/>
                    </a:cubicBezTo>
                    <a:lnTo>
                      <a:pt x="0" y="43529"/>
                    </a:lnTo>
                    <a:cubicBezTo>
                      <a:pt x="0" y="62865"/>
                      <a:pt x="15716" y="78581"/>
                      <a:pt x="35052" y="78581"/>
                    </a:cubicBezTo>
                    <a:lnTo>
                      <a:pt x="773049" y="78581"/>
                    </a:lnTo>
                    <a:cubicBezTo>
                      <a:pt x="792385" y="78581"/>
                      <a:pt x="808101" y="62865"/>
                      <a:pt x="808101" y="43529"/>
                    </a:cubicBezTo>
                    <a:lnTo>
                      <a:pt x="808101" y="0"/>
                    </a:lnTo>
                    <a:cubicBezTo>
                      <a:pt x="808101" y="19336"/>
                      <a:pt x="792385" y="35052"/>
                      <a:pt x="773049" y="35052"/>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7" name="Freeform: Shape 46">
                <a:extLst>
                  <a:ext uri="{FF2B5EF4-FFF2-40B4-BE49-F238E27FC236}">
                    <a16:creationId xmlns:a16="http://schemas.microsoft.com/office/drawing/2014/main" id="{2AED2158-0C1A-197A-38E3-DDEFB15FDA58}"/>
                  </a:ext>
                </a:extLst>
              </p:cNvPr>
              <p:cNvSpPr/>
              <p:nvPr/>
            </p:nvSpPr>
            <p:spPr>
              <a:xfrm>
                <a:off x="4083587" y="1376615"/>
                <a:ext cx="1011569" cy="27300"/>
              </a:xfrm>
              <a:custGeom>
                <a:avLst/>
                <a:gdLst>
                  <a:gd name="connsiteX0" fmla="*/ 661511 w 670559"/>
                  <a:gd name="connsiteY0" fmla="*/ 18098 h 18097"/>
                  <a:gd name="connsiteX1" fmla="*/ 9049 w 670559"/>
                  <a:gd name="connsiteY1" fmla="*/ 18098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8" name="Freeform: Shape 47">
                <a:extLst>
                  <a:ext uri="{FF2B5EF4-FFF2-40B4-BE49-F238E27FC236}">
                    <a16:creationId xmlns:a16="http://schemas.microsoft.com/office/drawing/2014/main" id="{CEC75F25-9CF0-7DCC-4BF5-4DE95C597F81}"/>
                  </a:ext>
                </a:extLst>
              </p:cNvPr>
              <p:cNvSpPr/>
              <p:nvPr/>
            </p:nvSpPr>
            <p:spPr>
              <a:xfrm>
                <a:off x="4083587" y="1460100"/>
                <a:ext cx="1011569" cy="27300"/>
              </a:xfrm>
              <a:custGeom>
                <a:avLst/>
                <a:gdLst>
                  <a:gd name="connsiteX0" fmla="*/ 661511 w 670559"/>
                  <a:gd name="connsiteY0" fmla="*/ 18098 h 18097"/>
                  <a:gd name="connsiteX1" fmla="*/ 9049 w 670559"/>
                  <a:gd name="connsiteY1" fmla="*/ 18098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49" name="Freeform: Shape 48">
                <a:extLst>
                  <a:ext uri="{FF2B5EF4-FFF2-40B4-BE49-F238E27FC236}">
                    <a16:creationId xmlns:a16="http://schemas.microsoft.com/office/drawing/2014/main" id="{529538A1-58CC-3EA2-7785-DD2416F10C7B}"/>
                  </a:ext>
                </a:extLst>
              </p:cNvPr>
              <p:cNvSpPr/>
              <p:nvPr/>
            </p:nvSpPr>
            <p:spPr>
              <a:xfrm>
                <a:off x="4083587" y="1543726"/>
                <a:ext cx="1011569" cy="27300"/>
              </a:xfrm>
              <a:custGeom>
                <a:avLst/>
                <a:gdLst>
                  <a:gd name="connsiteX0" fmla="*/ 661511 w 670559"/>
                  <a:gd name="connsiteY0" fmla="*/ 18098 h 18097"/>
                  <a:gd name="connsiteX1" fmla="*/ 9049 w 670559"/>
                  <a:gd name="connsiteY1" fmla="*/ 18098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E0E0E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50" name="Freeform: Shape 49">
                <a:extLst>
                  <a:ext uri="{FF2B5EF4-FFF2-40B4-BE49-F238E27FC236}">
                    <a16:creationId xmlns:a16="http://schemas.microsoft.com/office/drawing/2014/main" id="{930CD48E-54BF-2356-F5A6-CC7E858C6BF4}"/>
                  </a:ext>
                </a:extLst>
              </p:cNvPr>
              <p:cNvSpPr/>
              <p:nvPr/>
            </p:nvSpPr>
            <p:spPr>
              <a:xfrm>
                <a:off x="4083514" y="1365122"/>
                <a:ext cx="1011714" cy="27443"/>
              </a:xfrm>
              <a:custGeom>
                <a:avLst/>
                <a:gdLst>
                  <a:gd name="connsiteX0" fmla="*/ 661607 w 670655"/>
                  <a:gd name="connsiteY0" fmla="*/ 0 h 18192"/>
                  <a:gd name="connsiteX1" fmla="*/ 670655 w 670655"/>
                  <a:gd name="connsiteY1" fmla="*/ 9049 h 18192"/>
                  <a:gd name="connsiteX2" fmla="*/ 670655 w 670655"/>
                  <a:gd name="connsiteY2" fmla="*/ 9144 h 18192"/>
                  <a:gd name="connsiteX3" fmla="*/ 661607 w 670655"/>
                  <a:gd name="connsiteY3" fmla="*/ 18193 h 18192"/>
                  <a:gd name="connsiteX4" fmla="*/ 9049 w 670655"/>
                  <a:gd name="connsiteY4" fmla="*/ 18193 h 18192"/>
                  <a:gd name="connsiteX5" fmla="*/ 0 w 670655"/>
                  <a:gd name="connsiteY5" fmla="*/ 9144 h 18192"/>
                  <a:gd name="connsiteX6" fmla="*/ 0 w 670655"/>
                  <a:gd name="connsiteY6" fmla="*/ 9049 h 18192"/>
                  <a:gd name="connsiteX7" fmla="*/ 9049 w 670655"/>
                  <a:gd name="connsiteY7" fmla="*/ 0 h 1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0655" h="18192">
                    <a:moveTo>
                      <a:pt x="661607" y="0"/>
                    </a:moveTo>
                    <a:cubicBezTo>
                      <a:pt x="666604" y="0"/>
                      <a:pt x="670655" y="4051"/>
                      <a:pt x="670655" y="9049"/>
                    </a:cubicBezTo>
                    <a:lnTo>
                      <a:pt x="670655" y="9144"/>
                    </a:lnTo>
                    <a:cubicBezTo>
                      <a:pt x="670655" y="14141"/>
                      <a:pt x="666604" y="18193"/>
                      <a:pt x="661607" y="18193"/>
                    </a:cubicBezTo>
                    <a:lnTo>
                      <a:pt x="9049" y="18193"/>
                    </a:lnTo>
                    <a:cubicBezTo>
                      <a:pt x="4051" y="18193"/>
                      <a:pt x="0" y="14141"/>
                      <a:pt x="0" y="9144"/>
                    </a:cubicBezTo>
                    <a:lnTo>
                      <a:pt x="0" y="9049"/>
                    </a:lnTo>
                    <a:cubicBezTo>
                      <a:pt x="0" y="4051"/>
                      <a:pt x="4051" y="0"/>
                      <a:pt x="9049" y="0"/>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51" name="Freeform: Shape 50">
                <a:extLst>
                  <a:ext uri="{FF2B5EF4-FFF2-40B4-BE49-F238E27FC236}">
                    <a16:creationId xmlns:a16="http://schemas.microsoft.com/office/drawing/2014/main" id="{2D298D9D-E9A0-A5AB-A62C-829B0C714A85}"/>
                  </a:ext>
                </a:extLst>
              </p:cNvPr>
              <p:cNvSpPr/>
              <p:nvPr/>
            </p:nvSpPr>
            <p:spPr>
              <a:xfrm>
                <a:off x="4083587" y="1448605"/>
                <a:ext cx="1011569" cy="27300"/>
              </a:xfrm>
              <a:custGeom>
                <a:avLst/>
                <a:gdLst>
                  <a:gd name="connsiteX0" fmla="*/ 661511 w 670559"/>
                  <a:gd name="connsiteY0" fmla="*/ 18098 h 18097"/>
                  <a:gd name="connsiteX1" fmla="*/ 9049 w 670559"/>
                  <a:gd name="connsiteY1" fmla="*/ 18098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8"/>
                    </a:moveTo>
                    <a:lnTo>
                      <a:pt x="9049" y="18098"/>
                    </a:lnTo>
                    <a:cubicBezTo>
                      <a:pt x="4096" y="18098"/>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8"/>
                      <a:pt x="661511" y="18098"/>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52" name="Freeform: Shape 51">
                <a:extLst>
                  <a:ext uri="{FF2B5EF4-FFF2-40B4-BE49-F238E27FC236}">
                    <a16:creationId xmlns:a16="http://schemas.microsoft.com/office/drawing/2014/main" id="{6A9BE273-D718-8801-9BC1-A9EF6027D1B5}"/>
                  </a:ext>
                </a:extLst>
              </p:cNvPr>
              <p:cNvSpPr/>
              <p:nvPr/>
            </p:nvSpPr>
            <p:spPr>
              <a:xfrm>
                <a:off x="4083587" y="1532087"/>
                <a:ext cx="1011569" cy="27300"/>
              </a:xfrm>
              <a:custGeom>
                <a:avLst/>
                <a:gdLst>
                  <a:gd name="connsiteX0" fmla="*/ 661511 w 670559"/>
                  <a:gd name="connsiteY0" fmla="*/ 18097 h 18097"/>
                  <a:gd name="connsiteX1" fmla="*/ 9049 w 670559"/>
                  <a:gd name="connsiteY1" fmla="*/ 18097 h 18097"/>
                  <a:gd name="connsiteX2" fmla="*/ 0 w 670559"/>
                  <a:gd name="connsiteY2" fmla="*/ 9049 h 18097"/>
                  <a:gd name="connsiteX3" fmla="*/ 0 w 670559"/>
                  <a:gd name="connsiteY3" fmla="*/ 9049 h 18097"/>
                  <a:gd name="connsiteX4" fmla="*/ 9049 w 670559"/>
                  <a:gd name="connsiteY4" fmla="*/ 0 h 18097"/>
                  <a:gd name="connsiteX5" fmla="*/ 661511 w 670559"/>
                  <a:gd name="connsiteY5" fmla="*/ 0 h 18097"/>
                  <a:gd name="connsiteX6" fmla="*/ 670560 w 670559"/>
                  <a:gd name="connsiteY6" fmla="*/ 9049 h 18097"/>
                  <a:gd name="connsiteX7" fmla="*/ 670560 w 670559"/>
                  <a:gd name="connsiteY7" fmla="*/ 9049 h 18097"/>
                  <a:gd name="connsiteX8" fmla="*/ 661511 w 670559"/>
                  <a:gd name="connsiteY8" fmla="*/ 18097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0559" h="18097">
                    <a:moveTo>
                      <a:pt x="661511" y="18097"/>
                    </a:moveTo>
                    <a:lnTo>
                      <a:pt x="9049" y="18097"/>
                    </a:lnTo>
                    <a:cubicBezTo>
                      <a:pt x="4096" y="18097"/>
                      <a:pt x="0" y="14002"/>
                      <a:pt x="0" y="9049"/>
                    </a:cubicBezTo>
                    <a:lnTo>
                      <a:pt x="0" y="9049"/>
                    </a:lnTo>
                    <a:cubicBezTo>
                      <a:pt x="0" y="4096"/>
                      <a:pt x="4096" y="0"/>
                      <a:pt x="9049" y="0"/>
                    </a:cubicBezTo>
                    <a:lnTo>
                      <a:pt x="661511" y="0"/>
                    </a:lnTo>
                    <a:cubicBezTo>
                      <a:pt x="666464" y="0"/>
                      <a:pt x="670560" y="4096"/>
                      <a:pt x="670560" y="9049"/>
                    </a:cubicBezTo>
                    <a:lnTo>
                      <a:pt x="670560" y="9049"/>
                    </a:lnTo>
                    <a:cubicBezTo>
                      <a:pt x="670560" y="14002"/>
                      <a:pt x="666464" y="18097"/>
                      <a:pt x="661511" y="18097"/>
                    </a:cubicBezTo>
                    <a:close/>
                  </a:path>
                </a:pathLst>
              </a:custGeom>
              <a:solidFill>
                <a:srgbClr val="9A9B9C"/>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grpSp>
        <p:sp>
          <p:nvSpPr>
            <p:cNvPr id="1042" name="Freeform: Shape 1041">
              <a:extLst>
                <a:ext uri="{FF2B5EF4-FFF2-40B4-BE49-F238E27FC236}">
                  <a16:creationId xmlns:a16="http://schemas.microsoft.com/office/drawing/2014/main" id="{5CE51FF3-4021-08FC-4076-CCA769955D67}"/>
                </a:ext>
              </a:extLst>
            </p:cNvPr>
            <p:cNvSpPr/>
            <p:nvPr/>
          </p:nvSpPr>
          <p:spPr>
            <a:xfrm>
              <a:off x="2569343" y="5989176"/>
              <a:ext cx="1298420" cy="776782"/>
            </a:xfrm>
            <a:custGeom>
              <a:avLst/>
              <a:gdLst>
                <a:gd name="connsiteX0" fmla="*/ 130664 w 860710"/>
                <a:gd name="connsiteY0" fmla="*/ 466 h 514922"/>
                <a:gd name="connsiteX1" fmla="*/ 156270 w 860710"/>
                <a:gd name="connsiteY1" fmla="*/ 1688 h 514922"/>
                <a:gd name="connsiteX2" fmla="*/ 156365 w 860710"/>
                <a:gd name="connsiteY2" fmla="*/ 1688 h 514922"/>
                <a:gd name="connsiteX3" fmla="*/ 807113 w 860710"/>
                <a:gd name="connsiteY3" fmla="*/ 115988 h 514922"/>
                <a:gd name="connsiteX4" fmla="*/ 859691 w 860710"/>
                <a:gd name="connsiteY4" fmla="*/ 192188 h 514922"/>
                <a:gd name="connsiteX5" fmla="*/ 803470 w 860710"/>
                <a:gd name="connsiteY5" fmla="*/ 514922 h 514922"/>
                <a:gd name="connsiteX6" fmla="*/ 0 w 860710"/>
                <a:gd name="connsiteY6" fmla="*/ 514922 h 514922"/>
                <a:gd name="connsiteX7" fmla="*/ 81975 w 860710"/>
                <a:gd name="connsiteY7" fmla="*/ 44360 h 514922"/>
                <a:gd name="connsiteX8" fmla="*/ 130664 w 860710"/>
                <a:gd name="connsiteY8" fmla="*/ 466 h 51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710" h="514922">
                  <a:moveTo>
                    <a:pt x="130664" y="466"/>
                  </a:moveTo>
                  <a:cubicBezTo>
                    <a:pt x="138744" y="-437"/>
                    <a:pt x="147388" y="-27"/>
                    <a:pt x="156270" y="1688"/>
                  </a:cubicBezTo>
                  <a:lnTo>
                    <a:pt x="156365" y="1688"/>
                  </a:lnTo>
                  <a:lnTo>
                    <a:pt x="807113" y="115988"/>
                  </a:lnTo>
                  <a:cubicBezTo>
                    <a:pt x="842546" y="122751"/>
                    <a:pt x="865978" y="156660"/>
                    <a:pt x="859691" y="192188"/>
                  </a:cubicBezTo>
                  <a:lnTo>
                    <a:pt x="803470" y="514922"/>
                  </a:lnTo>
                  <a:lnTo>
                    <a:pt x="0" y="514922"/>
                  </a:lnTo>
                  <a:lnTo>
                    <a:pt x="81975" y="44360"/>
                  </a:lnTo>
                  <a:cubicBezTo>
                    <a:pt x="87262" y="17714"/>
                    <a:pt x="106425" y="3177"/>
                    <a:pt x="130664" y="466"/>
                  </a:cubicBezTo>
                  <a:close/>
                </a:path>
              </a:pathLst>
            </a:custGeom>
            <a:solidFill>
              <a:srgbClr val="852B29"/>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27" name="Freeform: Shape 1026">
              <a:extLst>
                <a:ext uri="{FF2B5EF4-FFF2-40B4-BE49-F238E27FC236}">
                  <a16:creationId xmlns:a16="http://schemas.microsoft.com/office/drawing/2014/main" id="{A69A87CF-914A-2F92-FE7D-A31212C1AEBE}"/>
                </a:ext>
              </a:extLst>
            </p:cNvPr>
            <p:cNvSpPr/>
            <p:nvPr/>
          </p:nvSpPr>
          <p:spPr>
            <a:xfrm rot="6001800">
              <a:off x="3150287" y="5476733"/>
              <a:ext cx="304045" cy="892308"/>
            </a:xfrm>
            <a:custGeom>
              <a:avLst/>
              <a:gdLst>
                <a:gd name="connsiteX0" fmla="*/ 31242 w 201549"/>
                <a:gd name="connsiteY0" fmla="*/ 0 h 591502"/>
                <a:gd name="connsiteX1" fmla="*/ 201549 w 201549"/>
                <a:gd name="connsiteY1" fmla="*/ 0 h 591502"/>
                <a:gd name="connsiteX2" fmla="*/ 201549 w 201549"/>
                <a:gd name="connsiteY2" fmla="*/ 591503 h 591502"/>
                <a:gd name="connsiteX3" fmla="*/ 31242 w 201549"/>
                <a:gd name="connsiteY3" fmla="*/ 591503 h 591502"/>
                <a:gd name="connsiteX4" fmla="*/ 0 w 201549"/>
                <a:gd name="connsiteY4" fmla="*/ 560261 h 591502"/>
                <a:gd name="connsiteX5" fmla="*/ 0 w 201549"/>
                <a:gd name="connsiteY5" fmla="*/ 31337 h 591502"/>
                <a:gd name="connsiteX6" fmla="*/ 31242 w 201549"/>
                <a:gd name="connsiteY6" fmla="*/ 95 h 59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49" h="591502">
                  <a:moveTo>
                    <a:pt x="31242" y="0"/>
                  </a:moveTo>
                  <a:lnTo>
                    <a:pt x="201549" y="0"/>
                  </a:lnTo>
                  <a:lnTo>
                    <a:pt x="201549" y="591503"/>
                  </a:lnTo>
                  <a:lnTo>
                    <a:pt x="31242" y="591503"/>
                  </a:lnTo>
                  <a:cubicBezTo>
                    <a:pt x="14002" y="591503"/>
                    <a:pt x="0" y="577501"/>
                    <a:pt x="0" y="560261"/>
                  </a:cubicBezTo>
                  <a:lnTo>
                    <a:pt x="0" y="31337"/>
                  </a:lnTo>
                  <a:cubicBezTo>
                    <a:pt x="0" y="14097"/>
                    <a:pt x="14002" y="95"/>
                    <a:pt x="31242" y="95"/>
                  </a:cubicBezTo>
                  <a:close/>
                </a:path>
              </a:pathLst>
            </a:custGeom>
            <a:solidFill>
              <a:srgbClr val="DCDAE4"/>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28" name="Freeform: Shape 1027">
              <a:extLst>
                <a:ext uri="{FF2B5EF4-FFF2-40B4-BE49-F238E27FC236}">
                  <a16:creationId xmlns:a16="http://schemas.microsoft.com/office/drawing/2014/main" id="{102F71BA-A5FF-DDB7-BCA0-8181C5D1C271}"/>
                </a:ext>
              </a:extLst>
            </p:cNvPr>
            <p:cNvSpPr/>
            <p:nvPr/>
          </p:nvSpPr>
          <p:spPr>
            <a:xfrm rot="6001800">
              <a:off x="3247161" y="5591994"/>
              <a:ext cx="69545" cy="892308"/>
            </a:xfrm>
            <a:custGeom>
              <a:avLst/>
              <a:gdLst>
                <a:gd name="connsiteX0" fmla="*/ 0 w 46101"/>
                <a:gd name="connsiteY0" fmla="*/ 0 h 591502"/>
                <a:gd name="connsiteX1" fmla="*/ 46101 w 46101"/>
                <a:gd name="connsiteY1" fmla="*/ 0 h 591502"/>
                <a:gd name="connsiteX2" fmla="*/ 46101 w 46101"/>
                <a:gd name="connsiteY2" fmla="*/ 591503 h 591502"/>
                <a:gd name="connsiteX3" fmla="*/ 0 w 46101"/>
                <a:gd name="connsiteY3" fmla="*/ 591503 h 591502"/>
              </a:gdLst>
              <a:ahLst/>
              <a:cxnLst>
                <a:cxn ang="0">
                  <a:pos x="connsiteX0" y="connsiteY0"/>
                </a:cxn>
                <a:cxn ang="0">
                  <a:pos x="connsiteX1" y="connsiteY1"/>
                </a:cxn>
                <a:cxn ang="0">
                  <a:pos x="connsiteX2" y="connsiteY2"/>
                </a:cxn>
                <a:cxn ang="0">
                  <a:pos x="connsiteX3" y="connsiteY3"/>
                </a:cxn>
              </a:cxnLst>
              <a:rect l="l" t="t" r="r" b="b"/>
              <a:pathLst>
                <a:path w="46101" h="591502">
                  <a:moveTo>
                    <a:pt x="0" y="0"/>
                  </a:moveTo>
                  <a:lnTo>
                    <a:pt x="46101" y="0"/>
                  </a:lnTo>
                  <a:lnTo>
                    <a:pt x="46101" y="591503"/>
                  </a:lnTo>
                  <a:lnTo>
                    <a:pt x="0" y="591503"/>
                  </a:lnTo>
                  <a:close/>
                </a:path>
              </a:pathLst>
            </a:custGeom>
            <a:solidFill>
              <a:srgbClr val="B0AFB9"/>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0" name="Freeform: Shape 1069">
              <a:extLst>
                <a:ext uri="{FF2B5EF4-FFF2-40B4-BE49-F238E27FC236}">
                  <a16:creationId xmlns:a16="http://schemas.microsoft.com/office/drawing/2014/main" id="{BC4241A2-2AA1-F45D-7D55-33FF7F45F642}"/>
                </a:ext>
              </a:extLst>
            </p:cNvPr>
            <p:cNvSpPr/>
            <p:nvPr/>
          </p:nvSpPr>
          <p:spPr>
            <a:xfrm>
              <a:off x="8182106" y="3943870"/>
              <a:ext cx="900795" cy="857103"/>
            </a:xfrm>
            <a:custGeom>
              <a:avLst/>
              <a:gdLst>
                <a:gd name="connsiteX0" fmla="*/ 117069 w 597128"/>
                <a:gd name="connsiteY0" fmla="*/ 301466 h 568166"/>
                <a:gd name="connsiteX1" fmla="*/ 230416 w 597128"/>
                <a:gd name="connsiteY1" fmla="*/ 419767 h 568166"/>
                <a:gd name="connsiteX2" fmla="*/ 481400 w 597128"/>
                <a:gd name="connsiteY2" fmla="*/ 568166 h 568166"/>
                <a:gd name="connsiteX3" fmla="*/ 597129 w 597128"/>
                <a:gd name="connsiteY3" fmla="*/ 390716 h 568166"/>
                <a:gd name="connsiteX4" fmla="*/ 524644 w 597128"/>
                <a:gd name="connsiteY4" fmla="*/ 216503 h 568166"/>
                <a:gd name="connsiteX5" fmla="*/ 77636 w 597128"/>
                <a:gd name="connsiteY5" fmla="*/ 2000 h 568166"/>
                <a:gd name="connsiteX6" fmla="*/ 7 w 597128"/>
                <a:gd name="connsiteY6" fmla="*/ 0 h 568166"/>
                <a:gd name="connsiteX7" fmla="*/ 117069 w 597128"/>
                <a:gd name="connsiteY7" fmla="*/ 301562 h 56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128" h="568166">
                  <a:moveTo>
                    <a:pt x="117069" y="301466"/>
                  </a:moveTo>
                  <a:lnTo>
                    <a:pt x="230416" y="419767"/>
                  </a:lnTo>
                  <a:cubicBezTo>
                    <a:pt x="228416" y="412052"/>
                    <a:pt x="481400" y="568166"/>
                    <a:pt x="481400" y="568166"/>
                  </a:cubicBezTo>
                  <a:lnTo>
                    <a:pt x="597129" y="390716"/>
                  </a:lnTo>
                  <a:lnTo>
                    <a:pt x="524644" y="216503"/>
                  </a:lnTo>
                  <a:lnTo>
                    <a:pt x="77636" y="2000"/>
                  </a:lnTo>
                  <a:lnTo>
                    <a:pt x="7" y="0"/>
                  </a:lnTo>
                  <a:cubicBezTo>
                    <a:pt x="-1041" y="12478"/>
                    <a:pt x="117069" y="301562"/>
                    <a:pt x="117069" y="301562"/>
                  </a:cubicBezTo>
                  <a:close/>
                </a:path>
              </a:pathLst>
            </a:custGeom>
            <a:solidFill>
              <a:srgbClr val="F4C4A4"/>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1" name="Freeform: Shape 1070">
              <a:extLst>
                <a:ext uri="{FF2B5EF4-FFF2-40B4-BE49-F238E27FC236}">
                  <a16:creationId xmlns:a16="http://schemas.microsoft.com/office/drawing/2014/main" id="{A4BBDEFA-5EDA-540C-9BA3-FE1FA2782108}"/>
                </a:ext>
              </a:extLst>
            </p:cNvPr>
            <p:cNvSpPr/>
            <p:nvPr/>
          </p:nvSpPr>
          <p:spPr>
            <a:xfrm rot="4911000">
              <a:off x="8724371" y="5463526"/>
              <a:ext cx="329047" cy="882537"/>
            </a:xfrm>
            <a:custGeom>
              <a:avLst/>
              <a:gdLst>
                <a:gd name="connsiteX0" fmla="*/ 30956 w 218122"/>
                <a:gd name="connsiteY0" fmla="*/ 0 h 585025"/>
                <a:gd name="connsiteX1" fmla="*/ 218122 w 218122"/>
                <a:gd name="connsiteY1" fmla="*/ 0 h 585025"/>
                <a:gd name="connsiteX2" fmla="*/ 218122 w 218122"/>
                <a:gd name="connsiteY2" fmla="*/ 585025 h 585025"/>
                <a:gd name="connsiteX3" fmla="*/ 30956 w 218122"/>
                <a:gd name="connsiteY3" fmla="*/ 585025 h 585025"/>
                <a:gd name="connsiteX4" fmla="*/ 0 w 218122"/>
                <a:gd name="connsiteY4" fmla="*/ 554069 h 585025"/>
                <a:gd name="connsiteX5" fmla="*/ 0 w 218122"/>
                <a:gd name="connsiteY5" fmla="*/ 30956 h 585025"/>
                <a:gd name="connsiteX6" fmla="*/ 30956 w 218122"/>
                <a:gd name="connsiteY6" fmla="*/ 0 h 58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122" h="585025">
                  <a:moveTo>
                    <a:pt x="30956" y="0"/>
                  </a:moveTo>
                  <a:lnTo>
                    <a:pt x="218122" y="0"/>
                  </a:lnTo>
                  <a:lnTo>
                    <a:pt x="218122" y="585025"/>
                  </a:lnTo>
                  <a:lnTo>
                    <a:pt x="30956" y="585025"/>
                  </a:lnTo>
                  <a:cubicBezTo>
                    <a:pt x="13907" y="585025"/>
                    <a:pt x="0" y="571119"/>
                    <a:pt x="0" y="554069"/>
                  </a:cubicBezTo>
                  <a:lnTo>
                    <a:pt x="0" y="30956"/>
                  </a:lnTo>
                  <a:cubicBezTo>
                    <a:pt x="0" y="13907"/>
                    <a:pt x="13907" y="0"/>
                    <a:pt x="30956" y="0"/>
                  </a:cubicBezTo>
                  <a:close/>
                </a:path>
              </a:pathLst>
            </a:custGeom>
            <a:solidFill>
              <a:srgbClr val="DCDAE4"/>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2" name="Freeform: Shape 1071">
              <a:extLst>
                <a:ext uri="{FF2B5EF4-FFF2-40B4-BE49-F238E27FC236}">
                  <a16:creationId xmlns:a16="http://schemas.microsoft.com/office/drawing/2014/main" id="{BAE55CBF-4F93-607E-8416-A780DDA4B86A}"/>
                </a:ext>
              </a:extLst>
            </p:cNvPr>
            <p:cNvSpPr/>
            <p:nvPr/>
          </p:nvSpPr>
          <p:spPr>
            <a:xfrm rot="4911000">
              <a:off x="8856905" y="5578349"/>
              <a:ext cx="97132" cy="882537"/>
            </a:xfrm>
            <a:custGeom>
              <a:avLst/>
              <a:gdLst>
                <a:gd name="connsiteX0" fmla="*/ 0 w 64388"/>
                <a:gd name="connsiteY0" fmla="*/ 0 h 585025"/>
                <a:gd name="connsiteX1" fmla="*/ 64389 w 64388"/>
                <a:gd name="connsiteY1" fmla="*/ 0 h 585025"/>
                <a:gd name="connsiteX2" fmla="*/ 64389 w 64388"/>
                <a:gd name="connsiteY2" fmla="*/ 585026 h 585025"/>
                <a:gd name="connsiteX3" fmla="*/ 0 w 64388"/>
                <a:gd name="connsiteY3" fmla="*/ 585026 h 585025"/>
              </a:gdLst>
              <a:ahLst/>
              <a:cxnLst>
                <a:cxn ang="0">
                  <a:pos x="connsiteX0" y="connsiteY0"/>
                </a:cxn>
                <a:cxn ang="0">
                  <a:pos x="connsiteX1" y="connsiteY1"/>
                </a:cxn>
                <a:cxn ang="0">
                  <a:pos x="connsiteX2" y="connsiteY2"/>
                </a:cxn>
                <a:cxn ang="0">
                  <a:pos x="connsiteX3" y="connsiteY3"/>
                </a:cxn>
              </a:cxnLst>
              <a:rect l="l" t="t" r="r" b="b"/>
              <a:pathLst>
                <a:path w="64388" h="585025">
                  <a:moveTo>
                    <a:pt x="0" y="0"/>
                  </a:moveTo>
                  <a:lnTo>
                    <a:pt x="64389" y="0"/>
                  </a:lnTo>
                  <a:lnTo>
                    <a:pt x="64389" y="585026"/>
                  </a:lnTo>
                  <a:lnTo>
                    <a:pt x="0" y="585026"/>
                  </a:lnTo>
                  <a:close/>
                </a:path>
              </a:pathLst>
            </a:custGeom>
            <a:solidFill>
              <a:srgbClr val="B0AFB9"/>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3" name="Freeform: Shape 1072">
              <a:extLst>
                <a:ext uri="{FF2B5EF4-FFF2-40B4-BE49-F238E27FC236}">
                  <a16:creationId xmlns:a16="http://schemas.microsoft.com/office/drawing/2014/main" id="{3606D946-AE9B-DFC6-C7AC-7E94F1BC1CB7}"/>
                </a:ext>
              </a:extLst>
            </p:cNvPr>
            <p:cNvSpPr/>
            <p:nvPr/>
          </p:nvSpPr>
          <p:spPr>
            <a:xfrm>
              <a:off x="8318914" y="5985667"/>
              <a:ext cx="1267883" cy="780291"/>
            </a:xfrm>
            <a:custGeom>
              <a:avLst/>
              <a:gdLst>
                <a:gd name="connsiteX0" fmla="*/ 727483 w 840467"/>
                <a:gd name="connsiteY0" fmla="*/ 782 h 517248"/>
                <a:gd name="connsiteX1" fmla="*/ 774189 w 840467"/>
                <a:gd name="connsiteY1" fmla="*/ 45734 h 517248"/>
                <a:gd name="connsiteX2" fmla="*/ 840467 w 840467"/>
                <a:gd name="connsiteY2" fmla="*/ 517248 h 517248"/>
                <a:gd name="connsiteX3" fmla="*/ 49965 w 840467"/>
                <a:gd name="connsiteY3" fmla="*/ 517248 h 517248"/>
                <a:gd name="connsiteX4" fmla="*/ 664 w 840467"/>
                <a:gd name="connsiteY4" fmla="*/ 166606 h 517248"/>
                <a:gd name="connsiteX5" fmla="*/ 55147 w 840467"/>
                <a:gd name="connsiteY5" fmla="*/ 92978 h 517248"/>
                <a:gd name="connsiteX6" fmla="*/ 702085 w 840467"/>
                <a:gd name="connsiteY6" fmla="*/ 1061 h 517248"/>
                <a:gd name="connsiteX7" fmla="*/ 702085 w 840467"/>
                <a:gd name="connsiteY7" fmla="*/ 1157 h 517248"/>
                <a:gd name="connsiteX8" fmla="*/ 727483 w 840467"/>
                <a:gd name="connsiteY8" fmla="*/ 782 h 51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467" h="517248">
                  <a:moveTo>
                    <a:pt x="727483" y="782"/>
                  </a:moveTo>
                  <a:cubicBezTo>
                    <a:pt x="751383" y="4247"/>
                    <a:pt x="769832" y="19231"/>
                    <a:pt x="774189" y="45734"/>
                  </a:cubicBezTo>
                  <a:lnTo>
                    <a:pt x="840467" y="517248"/>
                  </a:lnTo>
                  <a:lnTo>
                    <a:pt x="49965" y="517248"/>
                  </a:lnTo>
                  <a:lnTo>
                    <a:pt x="664" y="166606"/>
                  </a:lnTo>
                  <a:cubicBezTo>
                    <a:pt x="-4385" y="131268"/>
                    <a:pt x="19904" y="98502"/>
                    <a:pt x="55147" y="92978"/>
                  </a:cubicBezTo>
                  <a:lnTo>
                    <a:pt x="702085" y="1061"/>
                  </a:lnTo>
                  <a:lnTo>
                    <a:pt x="702085" y="1157"/>
                  </a:lnTo>
                  <a:cubicBezTo>
                    <a:pt x="710943" y="-248"/>
                    <a:pt x="719516" y="-373"/>
                    <a:pt x="727483" y="782"/>
                  </a:cubicBezTo>
                  <a:close/>
                </a:path>
              </a:pathLst>
            </a:custGeom>
            <a:solidFill>
              <a:srgbClr val="852B29"/>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4" name="Freeform: Shape 1073">
              <a:extLst>
                <a:ext uri="{FF2B5EF4-FFF2-40B4-BE49-F238E27FC236}">
                  <a16:creationId xmlns:a16="http://schemas.microsoft.com/office/drawing/2014/main" id="{CF3E9B81-09BC-0728-B534-53EA0E099BCD}"/>
                </a:ext>
              </a:extLst>
            </p:cNvPr>
            <p:cNvSpPr/>
            <p:nvPr/>
          </p:nvSpPr>
          <p:spPr>
            <a:xfrm>
              <a:off x="8508958" y="4529770"/>
              <a:ext cx="376148" cy="377024"/>
            </a:xfrm>
            <a:custGeom>
              <a:avLst/>
              <a:gdLst>
                <a:gd name="connsiteX0" fmla="*/ 53374 w 249345"/>
                <a:gd name="connsiteY0" fmla="*/ 138 h 249926"/>
                <a:gd name="connsiteX1" fmla="*/ 10702 w 249345"/>
                <a:gd name="connsiteY1" fmla="*/ 6138 h 249926"/>
                <a:gd name="connsiteX2" fmla="*/ 415 w 249345"/>
                <a:gd name="connsiteY2" fmla="*/ 21569 h 249926"/>
                <a:gd name="connsiteX3" fmla="*/ 37468 w 249345"/>
                <a:gd name="connsiteY3" fmla="*/ 165301 h 249926"/>
                <a:gd name="connsiteX4" fmla="*/ 38230 w 249345"/>
                <a:gd name="connsiteY4" fmla="*/ 167492 h 249926"/>
                <a:gd name="connsiteX5" fmla="*/ 68805 w 249345"/>
                <a:gd name="connsiteY5" fmla="*/ 232357 h 249926"/>
                <a:gd name="connsiteX6" fmla="*/ 78330 w 249345"/>
                <a:gd name="connsiteY6" fmla="*/ 239406 h 249926"/>
                <a:gd name="connsiteX7" fmla="*/ 150625 w 249345"/>
                <a:gd name="connsiteY7" fmla="*/ 249788 h 249926"/>
                <a:gd name="connsiteX8" fmla="*/ 159483 w 249345"/>
                <a:gd name="connsiteY8" fmla="*/ 247692 h 249926"/>
                <a:gd name="connsiteX9" fmla="*/ 243970 w 249345"/>
                <a:gd name="connsiteY9" fmla="*/ 189495 h 249926"/>
                <a:gd name="connsiteX10" fmla="*/ 245303 w 249345"/>
                <a:gd name="connsiteY10" fmla="*/ 170064 h 249926"/>
                <a:gd name="connsiteX11" fmla="*/ 233873 w 249345"/>
                <a:gd name="connsiteY11" fmla="*/ 159586 h 249926"/>
                <a:gd name="connsiteX12" fmla="*/ 219776 w 249345"/>
                <a:gd name="connsiteY12" fmla="*/ 181208 h 249926"/>
                <a:gd name="connsiteX13" fmla="*/ 233873 w 249345"/>
                <a:gd name="connsiteY13" fmla="*/ 159586 h 249926"/>
                <a:gd name="connsiteX14" fmla="*/ 63566 w 249345"/>
                <a:gd name="connsiteY14" fmla="*/ 3281 h 249926"/>
                <a:gd name="connsiteX15" fmla="*/ 53374 w 249345"/>
                <a:gd name="connsiteY15" fmla="*/ 138 h 249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345" h="249926">
                  <a:moveTo>
                    <a:pt x="53374" y="138"/>
                  </a:moveTo>
                  <a:lnTo>
                    <a:pt x="10702" y="6138"/>
                  </a:lnTo>
                  <a:cubicBezTo>
                    <a:pt x="3368" y="7186"/>
                    <a:pt x="-1490" y="14330"/>
                    <a:pt x="415" y="21569"/>
                  </a:cubicBezTo>
                  <a:lnTo>
                    <a:pt x="37468" y="165301"/>
                  </a:lnTo>
                  <a:cubicBezTo>
                    <a:pt x="37658" y="166063"/>
                    <a:pt x="37944" y="166825"/>
                    <a:pt x="38230" y="167492"/>
                  </a:cubicBezTo>
                  <a:lnTo>
                    <a:pt x="68805" y="232357"/>
                  </a:lnTo>
                  <a:cubicBezTo>
                    <a:pt x="70614" y="236167"/>
                    <a:pt x="74139" y="238739"/>
                    <a:pt x="78330" y="239406"/>
                  </a:cubicBezTo>
                  <a:lnTo>
                    <a:pt x="150625" y="249788"/>
                  </a:lnTo>
                  <a:cubicBezTo>
                    <a:pt x="153768" y="250264"/>
                    <a:pt x="156911" y="249502"/>
                    <a:pt x="159483" y="247692"/>
                  </a:cubicBezTo>
                  <a:lnTo>
                    <a:pt x="243970" y="189495"/>
                  </a:lnTo>
                  <a:cubicBezTo>
                    <a:pt x="250542" y="184923"/>
                    <a:pt x="251209" y="175493"/>
                    <a:pt x="245303" y="170064"/>
                  </a:cubicBezTo>
                  <a:lnTo>
                    <a:pt x="233873" y="159586"/>
                  </a:lnTo>
                  <a:lnTo>
                    <a:pt x="219776" y="181208"/>
                  </a:lnTo>
                  <a:lnTo>
                    <a:pt x="233873" y="159586"/>
                  </a:lnTo>
                  <a:lnTo>
                    <a:pt x="63566" y="3281"/>
                  </a:lnTo>
                  <a:cubicBezTo>
                    <a:pt x="60804" y="804"/>
                    <a:pt x="57089" y="-434"/>
                    <a:pt x="53374" y="138"/>
                  </a:cubicBezTo>
                  <a:close/>
                </a:path>
              </a:pathLst>
            </a:custGeom>
            <a:no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5" name="Freeform: Shape 1074">
              <a:extLst>
                <a:ext uri="{FF2B5EF4-FFF2-40B4-BE49-F238E27FC236}">
                  <a16:creationId xmlns:a16="http://schemas.microsoft.com/office/drawing/2014/main" id="{04564E44-A078-6873-419A-0265A664490F}"/>
                </a:ext>
              </a:extLst>
            </p:cNvPr>
            <p:cNvSpPr/>
            <p:nvPr/>
          </p:nvSpPr>
          <p:spPr>
            <a:xfrm>
              <a:off x="8162152" y="3747921"/>
              <a:ext cx="1338299" cy="1707268"/>
            </a:xfrm>
            <a:custGeom>
              <a:avLst/>
              <a:gdLst>
                <a:gd name="connsiteX0" fmla="*/ 669507 w 887145"/>
                <a:gd name="connsiteY0" fmla="*/ 157135 h 1131733"/>
                <a:gd name="connsiteX1" fmla="*/ 658172 w 887145"/>
                <a:gd name="connsiteY1" fmla="*/ 147610 h 1131733"/>
                <a:gd name="connsiteX2" fmla="*/ 55335 w 887145"/>
                <a:gd name="connsiteY2" fmla="*/ 1306 h 1131733"/>
                <a:gd name="connsiteX3" fmla="*/ 662 w 887145"/>
                <a:gd name="connsiteY3" fmla="*/ 52265 h 1131733"/>
                <a:gd name="connsiteX4" fmla="*/ 15806 w 887145"/>
                <a:gd name="connsiteY4" fmla="*/ 141228 h 1131733"/>
                <a:gd name="connsiteX5" fmla="*/ 15997 w 887145"/>
                <a:gd name="connsiteY5" fmla="*/ 149229 h 1131733"/>
                <a:gd name="connsiteX6" fmla="*/ 88196 w 887145"/>
                <a:gd name="connsiteY6" fmla="*/ 151134 h 1131733"/>
                <a:gd name="connsiteX7" fmla="*/ 503867 w 887145"/>
                <a:gd name="connsiteY7" fmla="*/ 350683 h 1131733"/>
                <a:gd name="connsiteX8" fmla="*/ 571304 w 887145"/>
                <a:gd name="connsiteY8" fmla="*/ 512703 h 1131733"/>
                <a:gd name="connsiteX9" fmla="*/ 504153 w 887145"/>
                <a:gd name="connsiteY9" fmla="*/ 615573 h 1131733"/>
                <a:gd name="connsiteX10" fmla="*/ 463672 w 887145"/>
                <a:gd name="connsiteY10" fmla="*/ 677676 h 1131733"/>
                <a:gd name="connsiteX11" fmla="*/ 475102 w 887145"/>
                <a:gd name="connsiteY11" fmla="*/ 688154 h 1131733"/>
                <a:gd name="connsiteX12" fmla="*/ 473768 w 887145"/>
                <a:gd name="connsiteY12" fmla="*/ 707585 h 1131733"/>
                <a:gd name="connsiteX13" fmla="*/ 389281 w 887145"/>
                <a:gd name="connsiteY13" fmla="*/ 765783 h 1131733"/>
                <a:gd name="connsiteX14" fmla="*/ 380423 w 887145"/>
                <a:gd name="connsiteY14" fmla="*/ 767878 h 1131733"/>
                <a:gd name="connsiteX15" fmla="*/ 367279 w 887145"/>
                <a:gd name="connsiteY15" fmla="*/ 765973 h 1131733"/>
                <a:gd name="connsiteX16" fmla="*/ 673412 w 887145"/>
                <a:gd name="connsiteY16" fmla="*/ 1131733 h 1131733"/>
                <a:gd name="connsiteX17" fmla="*/ 679127 w 887145"/>
                <a:gd name="connsiteY17" fmla="*/ 1118684 h 1131733"/>
                <a:gd name="connsiteX18" fmla="*/ 825527 w 887145"/>
                <a:gd name="connsiteY18" fmla="*/ 891894 h 1131733"/>
                <a:gd name="connsiteX19" fmla="*/ 871628 w 887145"/>
                <a:gd name="connsiteY19" fmla="*/ 820456 h 1131733"/>
                <a:gd name="connsiteX20" fmla="*/ 886201 w 887145"/>
                <a:gd name="connsiteY20" fmla="*/ 754257 h 1131733"/>
                <a:gd name="connsiteX21" fmla="*/ 865722 w 887145"/>
                <a:gd name="connsiteY21" fmla="*/ 608334 h 1131733"/>
                <a:gd name="connsiteX22" fmla="*/ 669507 w 887145"/>
                <a:gd name="connsiteY22" fmla="*/ 156849 h 113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87145" h="1131733">
                  <a:moveTo>
                    <a:pt x="669507" y="157135"/>
                  </a:moveTo>
                  <a:cubicBezTo>
                    <a:pt x="667412" y="152373"/>
                    <a:pt x="663221" y="148848"/>
                    <a:pt x="658172" y="147610"/>
                  </a:cubicBezTo>
                  <a:lnTo>
                    <a:pt x="55335" y="1306"/>
                  </a:lnTo>
                  <a:cubicBezTo>
                    <a:pt x="24093" y="-6314"/>
                    <a:pt x="-4768" y="20547"/>
                    <a:pt x="662" y="52265"/>
                  </a:cubicBezTo>
                  <a:lnTo>
                    <a:pt x="15806" y="141228"/>
                  </a:lnTo>
                  <a:cubicBezTo>
                    <a:pt x="16282" y="143895"/>
                    <a:pt x="16282" y="146658"/>
                    <a:pt x="15997" y="149229"/>
                  </a:cubicBezTo>
                  <a:lnTo>
                    <a:pt x="88196" y="151134"/>
                  </a:lnTo>
                  <a:lnTo>
                    <a:pt x="503867" y="350683"/>
                  </a:lnTo>
                  <a:lnTo>
                    <a:pt x="571304" y="512703"/>
                  </a:lnTo>
                  <a:lnTo>
                    <a:pt x="504153" y="615573"/>
                  </a:lnTo>
                  <a:lnTo>
                    <a:pt x="463672" y="677676"/>
                  </a:lnTo>
                  <a:lnTo>
                    <a:pt x="475102" y="688154"/>
                  </a:lnTo>
                  <a:cubicBezTo>
                    <a:pt x="481007" y="693583"/>
                    <a:pt x="480340" y="703013"/>
                    <a:pt x="473768" y="707585"/>
                  </a:cubicBezTo>
                  <a:lnTo>
                    <a:pt x="389281" y="765783"/>
                  </a:lnTo>
                  <a:cubicBezTo>
                    <a:pt x="386710" y="767593"/>
                    <a:pt x="383566" y="768259"/>
                    <a:pt x="380423" y="767878"/>
                  </a:cubicBezTo>
                  <a:lnTo>
                    <a:pt x="367279" y="765973"/>
                  </a:lnTo>
                  <a:cubicBezTo>
                    <a:pt x="394235" y="923993"/>
                    <a:pt x="521965" y="1063248"/>
                    <a:pt x="673412" y="1131733"/>
                  </a:cubicBezTo>
                  <a:cubicBezTo>
                    <a:pt x="674650" y="1127161"/>
                    <a:pt x="676460" y="1122780"/>
                    <a:pt x="679127" y="1118684"/>
                  </a:cubicBezTo>
                  <a:lnTo>
                    <a:pt x="825527" y="891894"/>
                  </a:lnTo>
                  <a:lnTo>
                    <a:pt x="871628" y="820456"/>
                  </a:lnTo>
                  <a:cubicBezTo>
                    <a:pt x="884296" y="800835"/>
                    <a:pt x="889439" y="777308"/>
                    <a:pt x="886201" y="754257"/>
                  </a:cubicBezTo>
                  <a:lnTo>
                    <a:pt x="865722" y="608334"/>
                  </a:lnTo>
                  <a:lnTo>
                    <a:pt x="669507" y="156849"/>
                  </a:lnTo>
                  <a:close/>
                </a:path>
              </a:pathLst>
            </a:custGeom>
            <a:solidFill>
              <a:srgbClr val="FFD7B7"/>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6" name="Freeform: Shape 1075">
              <a:extLst>
                <a:ext uri="{FF2B5EF4-FFF2-40B4-BE49-F238E27FC236}">
                  <a16:creationId xmlns:a16="http://schemas.microsoft.com/office/drawing/2014/main" id="{F1F3A55D-44AD-768F-D2BF-84C5B94FF5C5}"/>
                </a:ext>
              </a:extLst>
            </p:cNvPr>
            <p:cNvSpPr/>
            <p:nvPr/>
          </p:nvSpPr>
          <p:spPr>
            <a:xfrm>
              <a:off x="7769442" y="3601029"/>
              <a:ext cx="1588311" cy="1439488"/>
            </a:xfrm>
            <a:custGeom>
              <a:avLst/>
              <a:gdLst>
                <a:gd name="connsiteX0" fmla="*/ 1036130 w 1052876"/>
                <a:gd name="connsiteY0" fmla="*/ 819817 h 954224"/>
                <a:gd name="connsiteX1" fmla="*/ 102965 w 1052876"/>
                <a:gd name="connsiteY1" fmla="*/ 0 h 954224"/>
                <a:gd name="connsiteX2" fmla="*/ 0 w 1052876"/>
                <a:gd name="connsiteY2" fmla="*/ 115062 h 954224"/>
                <a:gd name="connsiteX3" fmla="*/ 932212 w 1052876"/>
                <a:gd name="connsiteY3" fmla="*/ 941832 h 954224"/>
                <a:gd name="connsiteX4" fmla="*/ 1003268 w 1052876"/>
                <a:gd name="connsiteY4" fmla="*/ 935831 h 954224"/>
                <a:gd name="connsiteX5" fmla="*/ 1042035 w 1052876"/>
                <a:gd name="connsiteY5" fmla="*/ 887635 h 954224"/>
                <a:gd name="connsiteX6" fmla="*/ 1036130 w 1052876"/>
                <a:gd name="connsiteY6" fmla="*/ 819817 h 95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2876" h="954224">
                  <a:moveTo>
                    <a:pt x="1036130" y="819817"/>
                  </a:moveTo>
                  <a:lnTo>
                    <a:pt x="102965" y="0"/>
                  </a:lnTo>
                  <a:lnTo>
                    <a:pt x="0" y="115062"/>
                  </a:lnTo>
                  <a:lnTo>
                    <a:pt x="932212" y="941832"/>
                  </a:lnTo>
                  <a:cubicBezTo>
                    <a:pt x="953262" y="960501"/>
                    <a:pt x="985647" y="957739"/>
                    <a:pt x="1003268" y="935831"/>
                  </a:cubicBezTo>
                  <a:lnTo>
                    <a:pt x="1042035" y="887635"/>
                  </a:lnTo>
                  <a:cubicBezTo>
                    <a:pt x="1058513" y="867061"/>
                    <a:pt x="1055941" y="837152"/>
                    <a:pt x="1036130" y="819817"/>
                  </a:cubicBezTo>
                  <a:close/>
                </a:path>
              </a:pathLst>
            </a:custGeom>
            <a:solidFill>
              <a:srgbClr val="FFC00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7" name="Freeform: Shape 1076">
              <a:extLst>
                <a:ext uri="{FF2B5EF4-FFF2-40B4-BE49-F238E27FC236}">
                  <a16:creationId xmlns:a16="http://schemas.microsoft.com/office/drawing/2014/main" id="{4616996C-0944-0F68-8AC5-624A94CDFC33}"/>
                </a:ext>
              </a:extLst>
            </p:cNvPr>
            <p:cNvSpPr/>
            <p:nvPr/>
          </p:nvSpPr>
          <p:spPr>
            <a:xfrm>
              <a:off x="7656503" y="3539099"/>
              <a:ext cx="268266" cy="235648"/>
            </a:xfrm>
            <a:custGeom>
              <a:avLst/>
              <a:gdLst>
                <a:gd name="connsiteX0" fmla="*/ 74962 w 177831"/>
                <a:gd name="connsiteY0" fmla="*/ 156210 h 156209"/>
                <a:gd name="connsiteX1" fmla="*/ 0 w 177831"/>
                <a:gd name="connsiteY1" fmla="*/ 0 h 156209"/>
                <a:gd name="connsiteX2" fmla="*/ 177832 w 177831"/>
                <a:gd name="connsiteY2" fmla="*/ 41148 h 156209"/>
                <a:gd name="connsiteX3" fmla="*/ 74962 w 177831"/>
                <a:gd name="connsiteY3" fmla="*/ 156210 h 156209"/>
              </a:gdLst>
              <a:ahLst/>
              <a:cxnLst>
                <a:cxn ang="0">
                  <a:pos x="connsiteX0" y="connsiteY0"/>
                </a:cxn>
                <a:cxn ang="0">
                  <a:pos x="connsiteX1" y="connsiteY1"/>
                </a:cxn>
                <a:cxn ang="0">
                  <a:pos x="connsiteX2" y="connsiteY2"/>
                </a:cxn>
                <a:cxn ang="0">
                  <a:pos x="connsiteX3" y="connsiteY3"/>
                </a:cxn>
              </a:cxnLst>
              <a:rect l="l" t="t" r="r" b="b"/>
              <a:pathLst>
                <a:path w="177831" h="156209">
                  <a:moveTo>
                    <a:pt x="74962" y="156210"/>
                  </a:moveTo>
                  <a:lnTo>
                    <a:pt x="0" y="0"/>
                  </a:lnTo>
                  <a:lnTo>
                    <a:pt x="177832" y="41148"/>
                  </a:lnTo>
                  <a:lnTo>
                    <a:pt x="74962" y="156210"/>
                  </a:lnTo>
                  <a:close/>
                </a:path>
              </a:pathLst>
            </a:custGeom>
            <a:solidFill>
              <a:srgbClr val="FFD7B7"/>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8" name="Freeform: Shape 1077">
              <a:extLst>
                <a:ext uri="{FF2B5EF4-FFF2-40B4-BE49-F238E27FC236}">
                  <a16:creationId xmlns:a16="http://schemas.microsoft.com/office/drawing/2014/main" id="{6CC586DD-C8D7-9E75-BBA5-32BF58FEBF7E}"/>
                </a:ext>
              </a:extLst>
            </p:cNvPr>
            <p:cNvSpPr/>
            <p:nvPr/>
          </p:nvSpPr>
          <p:spPr>
            <a:xfrm>
              <a:off x="7656503" y="3539099"/>
              <a:ext cx="100151" cy="91241"/>
            </a:xfrm>
            <a:custGeom>
              <a:avLst/>
              <a:gdLst>
                <a:gd name="connsiteX0" fmla="*/ 0 w 66389"/>
                <a:gd name="connsiteY0" fmla="*/ 0 h 60483"/>
                <a:gd name="connsiteX1" fmla="*/ 29051 w 66389"/>
                <a:gd name="connsiteY1" fmla="*/ 60484 h 60483"/>
                <a:gd name="connsiteX2" fmla="*/ 66389 w 66389"/>
                <a:gd name="connsiteY2" fmla="*/ 15335 h 60483"/>
                <a:gd name="connsiteX3" fmla="*/ 0 w 66389"/>
                <a:gd name="connsiteY3" fmla="*/ 0 h 60483"/>
              </a:gdLst>
              <a:ahLst/>
              <a:cxnLst>
                <a:cxn ang="0">
                  <a:pos x="connsiteX0" y="connsiteY0"/>
                </a:cxn>
                <a:cxn ang="0">
                  <a:pos x="connsiteX1" y="connsiteY1"/>
                </a:cxn>
                <a:cxn ang="0">
                  <a:pos x="connsiteX2" y="connsiteY2"/>
                </a:cxn>
                <a:cxn ang="0">
                  <a:pos x="connsiteX3" y="connsiteY3"/>
                </a:cxn>
              </a:cxnLst>
              <a:rect l="l" t="t" r="r" b="b"/>
              <a:pathLst>
                <a:path w="66389" h="60483">
                  <a:moveTo>
                    <a:pt x="0" y="0"/>
                  </a:moveTo>
                  <a:lnTo>
                    <a:pt x="29051" y="60484"/>
                  </a:lnTo>
                  <a:lnTo>
                    <a:pt x="66389" y="15335"/>
                  </a:lnTo>
                  <a:lnTo>
                    <a:pt x="0" y="0"/>
                  </a:lnTo>
                  <a:close/>
                </a:path>
              </a:pathLst>
            </a:custGeom>
            <a:solidFill>
              <a:srgbClr val="FFC000"/>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79" name="Freeform: Shape 1078">
              <a:extLst>
                <a:ext uri="{FF2B5EF4-FFF2-40B4-BE49-F238E27FC236}">
                  <a16:creationId xmlns:a16="http://schemas.microsoft.com/office/drawing/2014/main" id="{37F8919B-E2A0-1EDF-58B6-46ECF80C4DC1}"/>
                </a:ext>
              </a:extLst>
            </p:cNvPr>
            <p:cNvSpPr/>
            <p:nvPr/>
          </p:nvSpPr>
          <p:spPr>
            <a:xfrm>
              <a:off x="8048032" y="4013951"/>
              <a:ext cx="1157293" cy="1781637"/>
            </a:xfrm>
            <a:custGeom>
              <a:avLst/>
              <a:gdLst>
                <a:gd name="connsiteX0" fmla="*/ 443023 w 767158"/>
                <a:gd name="connsiteY0" fmla="*/ 589815 h 1181031"/>
                <a:gd name="connsiteX1" fmla="*/ 383873 w 767158"/>
                <a:gd name="connsiteY1" fmla="*/ 581338 h 1181031"/>
                <a:gd name="connsiteX2" fmla="*/ 374348 w 767158"/>
                <a:gd name="connsiteY2" fmla="*/ 574289 h 1181031"/>
                <a:gd name="connsiteX3" fmla="*/ 343772 w 767158"/>
                <a:gd name="connsiteY3" fmla="*/ 509424 h 1181031"/>
                <a:gd name="connsiteX4" fmla="*/ 343011 w 767158"/>
                <a:gd name="connsiteY4" fmla="*/ 507233 h 1181031"/>
                <a:gd name="connsiteX5" fmla="*/ 320436 w 767158"/>
                <a:gd name="connsiteY5" fmla="*/ 419413 h 1181031"/>
                <a:gd name="connsiteX6" fmla="*/ 267668 w 767158"/>
                <a:gd name="connsiteY6" fmla="*/ 229865 h 1181031"/>
                <a:gd name="connsiteX7" fmla="*/ 206803 w 767158"/>
                <a:gd name="connsiteY7" fmla="*/ 71083 h 1181031"/>
                <a:gd name="connsiteX8" fmla="*/ 88122 w 767158"/>
                <a:gd name="connsiteY8" fmla="*/ 1075 h 1181031"/>
                <a:gd name="connsiteX9" fmla="*/ 61071 w 767158"/>
                <a:gd name="connsiteY9" fmla="*/ 4884 h 1181031"/>
                <a:gd name="connsiteX10" fmla="*/ 8969 w 767158"/>
                <a:gd name="connsiteY10" fmla="*/ 143473 h 1181031"/>
                <a:gd name="connsiteX11" fmla="*/ 35924 w 767158"/>
                <a:gd name="connsiteY11" fmla="*/ 204814 h 1181031"/>
                <a:gd name="connsiteX12" fmla="*/ 71167 w 767158"/>
                <a:gd name="connsiteY12" fmla="*/ 379884 h 1181031"/>
                <a:gd name="connsiteX13" fmla="*/ 81359 w 767158"/>
                <a:gd name="connsiteY13" fmla="*/ 672301 h 1181031"/>
                <a:gd name="connsiteX14" fmla="*/ 83454 w 767158"/>
                <a:gd name="connsiteY14" fmla="*/ 687732 h 1181031"/>
                <a:gd name="connsiteX15" fmla="*/ 127841 w 767158"/>
                <a:gd name="connsiteY15" fmla="*/ 873469 h 1181031"/>
                <a:gd name="connsiteX16" fmla="*/ 147557 w 767158"/>
                <a:gd name="connsiteY16" fmla="*/ 912331 h 1181031"/>
                <a:gd name="connsiteX17" fmla="*/ 245856 w 767158"/>
                <a:gd name="connsiteY17" fmla="*/ 1028060 h 1181031"/>
                <a:gd name="connsiteX18" fmla="*/ 256047 w 767158"/>
                <a:gd name="connsiteY18" fmla="*/ 1048824 h 1181031"/>
                <a:gd name="connsiteX19" fmla="*/ 284337 w 767158"/>
                <a:gd name="connsiteY19" fmla="*/ 1181032 h 1181031"/>
                <a:gd name="connsiteX20" fmla="*/ 767159 w 767158"/>
                <a:gd name="connsiteY20" fmla="*/ 1113118 h 1181031"/>
                <a:gd name="connsiteX21" fmla="*/ 747728 w 767158"/>
                <a:gd name="connsiteY21" fmla="*/ 975006 h 1181031"/>
                <a:gd name="connsiteX22" fmla="*/ 749156 w 767158"/>
                <a:gd name="connsiteY22" fmla="*/ 955480 h 1181031"/>
                <a:gd name="connsiteX23" fmla="*/ 443023 w 767158"/>
                <a:gd name="connsiteY23" fmla="*/ 589720 h 118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67158" h="1181031">
                  <a:moveTo>
                    <a:pt x="443023" y="589815"/>
                  </a:moveTo>
                  <a:lnTo>
                    <a:pt x="383873" y="581338"/>
                  </a:lnTo>
                  <a:cubicBezTo>
                    <a:pt x="379777" y="580766"/>
                    <a:pt x="376157" y="578099"/>
                    <a:pt x="374348" y="574289"/>
                  </a:cubicBezTo>
                  <a:lnTo>
                    <a:pt x="343772" y="509424"/>
                  </a:lnTo>
                  <a:cubicBezTo>
                    <a:pt x="343487" y="508662"/>
                    <a:pt x="343201" y="507995"/>
                    <a:pt x="343011" y="507233"/>
                  </a:cubicBezTo>
                  <a:lnTo>
                    <a:pt x="320436" y="419413"/>
                  </a:lnTo>
                  <a:lnTo>
                    <a:pt x="267668" y="229865"/>
                  </a:lnTo>
                  <a:lnTo>
                    <a:pt x="206803" y="71083"/>
                  </a:lnTo>
                  <a:cubicBezTo>
                    <a:pt x="188324" y="22982"/>
                    <a:pt x="139176" y="-6069"/>
                    <a:pt x="88122" y="1075"/>
                  </a:cubicBezTo>
                  <a:lnTo>
                    <a:pt x="61071" y="4884"/>
                  </a:lnTo>
                  <a:cubicBezTo>
                    <a:pt x="9255" y="29268"/>
                    <a:pt x="-14272" y="90609"/>
                    <a:pt x="8969" y="143473"/>
                  </a:cubicBezTo>
                  <a:lnTo>
                    <a:pt x="35924" y="204814"/>
                  </a:lnTo>
                  <a:lnTo>
                    <a:pt x="71167" y="379884"/>
                  </a:lnTo>
                  <a:lnTo>
                    <a:pt x="81359" y="672301"/>
                  </a:lnTo>
                  <a:cubicBezTo>
                    <a:pt x="81549" y="677540"/>
                    <a:pt x="82216" y="682683"/>
                    <a:pt x="83454" y="687732"/>
                  </a:cubicBezTo>
                  <a:lnTo>
                    <a:pt x="127841" y="873469"/>
                  </a:lnTo>
                  <a:cubicBezTo>
                    <a:pt x="131270" y="887757"/>
                    <a:pt x="138032" y="901092"/>
                    <a:pt x="147557" y="912331"/>
                  </a:cubicBezTo>
                  <a:lnTo>
                    <a:pt x="245856" y="1028060"/>
                  </a:lnTo>
                  <a:cubicBezTo>
                    <a:pt x="250904" y="1034061"/>
                    <a:pt x="254428" y="1041205"/>
                    <a:pt x="256047" y="1048824"/>
                  </a:cubicBezTo>
                  <a:lnTo>
                    <a:pt x="284337" y="1181032"/>
                  </a:lnTo>
                  <a:lnTo>
                    <a:pt x="767159" y="1113118"/>
                  </a:lnTo>
                  <a:lnTo>
                    <a:pt x="747728" y="975006"/>
                  </a:lnTo>
                  <a:cubicBezTo>
                    <a:pt x="746775" y="968433"/>
                    <a:pt x="747442" y="961766"/>
                    <a:pt x="749156" y="955480"/>
                  </a:cubicBezTo>
                  <a:cubicBezTo>
                    <a:pt x="597709" y="887090"/>
                    <a:pt x="469979" y="747739"/>
                    <a:pt x="443023" y="589720"/>
                  </a:cubicBezTo>
                  <a:close/>
                </a:path>
              </a:pathLst>
            </a:custGeom>
            <a:solidFill>
              <a:srgbClr val="FFD7B7"/>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grpSp>
          <p:nvGrpSpPr>
            <p:cNvPr id="38" name="Group 37">
              <a:extLst>
                <a:ext uri="{FF2B5EF4-FFF2-40B4-BE49-F238E27FC236}">
                  <a16:creationId xmlns:a16="http://schemas.microsoft.com/office/drawing/2014/main" id="{CF2449AB-C20D-97AD-7C6C-F194A4C066CE}"/>
                </a:ext>
              </a:extLst>
            </p:cNvPr>
            <p:cNvGrpSpPr/>
            <p:nvPr/>
          </p:nvGrpSpPr>
          <p:grpSpPr>
            <a:xfrm>
              <a:off x="7597163" y="5436460"/>
              <a:ext cx="597458" cy="787940"/>
              <a:chOff x="6091093" y="5446314"/>
              <a:chExt cx="597458" cy="720998"/>
            </a:xfrm>
          </p:grpSpPr>
          <p:sp>
            <p:nvSpPr>
              <p:cNvPr id="1054" name="Freeform: Shape 1053">
                <a:extLst>
                  <a:ext uri="{FF2B5EF4-FFF2-40B4-BE49-F238E27FC236}">
                    <a16:creationId xmlns:a16="http://schemas.microsoft.com/office/drawing/2014/main" id="{E0EF2B67-3042-3CBF-B57B-D8F1D0AB45D4}"/>
                  </a:ext>
                </a:extLst>
              </p:cNvPr>
              <p:cNvSpPr/>
              <p:nvPr/>
            </p:nvSpPr>
            <p:spPr>
              <a:xfrm>
                <a:off x="6091093" y="5446314"/>
                <a:ext cx="597315" cy="720998"/>
              </a:xfrm>
              <a:custGeom>
                <a:avLst/>
                <a:gdLst>
                  <a:gd name="connsiteX0" fmla="*/ 395954 w 395954"/>
                  <a:gd name="connsiteY0" fmla="*/ 95 h 342328"/>
                  <a:gd name="connsiteX1" fmla="*/ 98108 w 395954"/>
                  <a:gd name="connsiteY1" fmla="*/ 342329 h 342328"/>
                  <a:gd name="connsiteX2" fmla="*/ 47435 w 395954"/>
                  <a:gd name="connsiteY2" fmla="*/ 342329 h 342328"/>
                  <a:gd name="connsiteX3" fmla="*/ 0 w 395954"/>
                  <a:gd name="connsiteY3" fmla="*/ 134493 h 342328"/>
                  <a:gd name="connsiteX4" fmla="*/ 100203 w 395954"/>
                  <a:gd name="connsiteY4" fmla="*/ 19526 h 342328"/>
                  <a:gd name="connsiteX5" fmla="*/ 119158 w 395954"/>
                  <a:gd name="connsiteY5" fmla="*/ 16859 h 342328"/>
                  <a:gd name="connsiteX6" fmla="*/ 186023 w 395954"/>
                  <a:gd name="connsiteY6" fmla="*/ 10192 h 342328"/>
                  <a:gd name="connsiteX7" fmla="*/ 395859 w 395954"/>
                  <a:gd name="connsiteY7" fmla="*/ 0 h 34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954" h="342328">
                    <a:moveTo>
                      <a:pt x="395954" y="95"/>
                    </a:moveTo>
                    <a:lnTo>
                      <a:pt x="98108" y="342329"/>
                    </a:lnTo>
                    <a:lnTo>
                      <a:pt x="47435" y="342329"/>
                    </a:lnTo>
                    <a:lnTo>
                      <a:pt x="0" y="134493"/>
                    </a:lnTo>
                    <a:cubicBezTo>
                      <a:pt x="0" y="75724"/>
                      <a:pt x="43625" y="27242"/>
                      <a:pt x="100203" y="19526"/>
                    </a:cubicBezTo>
                    <a:cubicBezTo>
                      <a:pt x="106489" y="18669"/>
                      <a:pt x="112871" y="17812"/>
                      <a:pt x="119158" y="16859"/>
                    </a:cubicBezTo>
                    <a:cubicBezTo>
                      <a:pt x="141351" y="13621"/>
                      <a:pt x="163639" y="11335"/>
                      <a:pt x="186023" y="10192"/>
                    </a:cubicBezTo>
                    <a:lnTo>
                      <a:pt x="395859" y="0"/>
                    </a:lnTo>
                    <a:close/>
                  </a:path>
                </a:pathLst>
              </a:custGeom>
              <a:solidFill>
                <a:srgbClr val="000000">
                  <a:alpha val="20000"/>
                </a:srgbClr>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55" name="Freeform: Shape 1054">
                <a:extLst>
                  <a:ext uri="{FF2B5EF4-FFF2-40B4-BE49-F238E27FC236}">
                    <a16:creationId xmlns:a16="http://schemas.microsoft.com/office/drawing/2014/main" id="{440D7C49-C4E8-5CA8-A634-948685F372C9}"/>
                  </a:ext>
                </a:extLst>
              </p:cNvPr>
              <p:cNvSpPr/>
              <p:nvPr/>
            </p:nvSpPr>
            <p:spPr>
              <a:xfrm>
                <a:off x="6239237" y="5446314"/>
                <a:ext cx="449314" cy="720797"/>
              </a:xfrm>
              <a:custGeom>
                <a:avLst/>
                <a:gdLst>
                  <a:gd name="connsiteX0" fmla="*/ 297752 w 297846"/>
                  <a:gd name="connsiteY0" fmla="*/ 95 h 342233"/>
                  <a:gd name="connsiteX1" fmla="*/ 91345 w 297846"/>
                  <a:gd name="connsiteY1" fmla="*/ 95 h 342233"/>
                  <a:gd name="connsiteX2" fmla="*/ 0 w 297846"/>
                  <a:gd name="connsiteY2" fmla="*/ 91440 h 342233"/>
                  <a:gd name="connsiteX3" fmla="*/ 0 w 297846"/>
                  <a:gd name="connsiteY3" fmla="*/ 342233 h 342233"/>
                  <a:gd name="connsiteX4" fmla="*/ 297847 w 297846"/>
                  <a:gd name="connsiteY4" fmla="*/ 0 h 34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46" h="342233">
                    <a:moveTo>
                      <a:pt x="297752" y="95"/>
                    </a:moveTo>
                    <a:lnTo>
                      <a:pt x="91345" y="95"/>
                    </a:lnTo>
                    <a:cubicBezTo>
                      <a:pt x="40862" y="95"/>
                      <a:pt x="0" y="41053"/>
                      <a:pt x="0" y="91440"/>
                    </a:cubicBezTo>
                    <a:lnTo>
                      <a:pt x="0" y="342233"/>
                    </a:lnTo>
                    <a:lnTo>
                      <a:pt x="297847" y="0"/>
                    </a:lnTo>
                    <a:close/>
                  </a:path>
                </a:pathLst>
              </a:custGeom>
              <a:solidFill>
                <a:schemeClr val="tx1">
                  <a:lumMod val="75000"/>
                  <a:lumOff val="25000"/>
                </a:schemeClr>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grpSp>
        <p:sp>
          <p:nvSpPr>
            <p:cNvPr id="63" name="Freeform: Shape 62">
              <a:extLst>
                <a:ext uri="{FF2B5EF4-FFF2-40B4-BE49-F238E27FC236}">
                  <a16:creationId xmlns:a16="http://schemas.microsoft.com/office/drawing/2014/main" id="{07EDA5F2-D5E3-DE6A-B582-760B9F9E0133}"/>
                </a:ext>
              </a:extLst>
            </p:cNvPr>
            <p:cNvSpPr/>
            <p:nvPr/>
          </p:nvSpPr>
          <p:spPr>
            <a:xfrm>
              <a:off x="2957623" y="3809686"/>
              <a:ext cx="1521513" cy="2092087"/>
            </a:xfrm>
            <a:custGeom>
              <a:avLst/>
              <a:gdLst>
                <a:gd name="connsiteX0" fmla="*/ 991115 w 1008596"/>
                <a:gd name="connsiteY0" fmla="*/ 155244 h 1386826"/>
                <a:gd name="connsiteX1" fmla="*/ 965969 w 1008596"/>
                <a:gd name="connsiteY1" fmla="*/ 17608 h 1386826"/>
                <a:gd name="connsiteX2" fmla="*/ 834715 w 1008596"/>
                <a:gd name="connsiteY2" fmla="*/ 34181 h 1386826"/>
                <a:gd name="connsiteX3" fmla="*/ 576873 w 1008596"/>
                <a:gd name="connsiteY3" fmla="*/ 331933 h 1386826"/>
                <a:gd name="connsiteX4" fmla="*/ 499435 w 1008596"/>
                <a:gd name="connsiteY4" fmla="*/ 346220 h 1386826"/>
                <a:gd name="connsiteX5" fmla="*/ 372085 w 1008596"/>
                <a:gd name="connsiteY5" fmla="*/ 278116 h 1386826"/>
                <a:gd name="connsiteX6" fmla="*/ 282741 w 1008596"/>
                <a:gd name="connsiteY6" fmla="*/ 200678 h 1386826"/>
                <a:gd name="connsiteX7" fmla="*/ 240164 w 1008596"/>
                <a:gd name="connsiteY7" fmla="*/ 142766 h 1386826"/>
                <a:gd name="connsiteX8" fmla="*/ 133865 w 1008596"/>
                <a:gd name="connsiteY8" fmla="*/ 199726 h 1386826"/>
                <a:gd name="connsiteX9" fmla="*/ 104052 w 1008596"/>
                <a:gd name="connsiteY9" fmla="*/ 239826 h 1386826"/>
                <a:gd name="connsiteX10" fmla="*/ 991 w 1008596"/>
                <a:gd name="connsiteY10" fmla="*/ 752938 h 1386826"/>
                <a:gd name="connsiteX11" fmla="*/ 801 w 1008596"/>
                <a:gd name="connsiteY11" fmla="*/ 772273 h 1386826"/>
                <a:gd name="connsiteX12" fmla="*/ 68333 w 1008596"/>
                <a:gd name="connsiteY12" fmla="*/ 1140129 h 1386826"/>
                <a:gd name="connsiteX13" fmla="*/ 30995 w 1008596"/>
                <a:gd name="connsiteY13" fmla="*/ 1386827 h 1386826"/>
                <a:gd name="connsiteX14" fmla="*/ 453619 w 1008596"/>
                <a:gd name="connsiteY14" fmla="*/ 1331486 h 1386826"/>
                <a:gd name="connsiteX15" fmla="*/ 561347 w 1008596"/>
                <a:gd name="connsiteY15" fmla="*/ 1184230 h 1386826"/>
                <a:gd name="connsiteX16" fmla="*/ 685934 w 1008596"/>
                <a:gd name="connsiteY16" fmla="*/ 908576 h 1386826"/>
                <a:gd name="connsiteX17" fmla="*/ 755752 w 1008596"/>
                <a:gd name="connsiteY17" fmla="*/ 647020 h 1386826"/>
                <a:gd name="connsiteX18" fmla="*/ 761753 w 1008596"/>
                <a:gd name="connsiteY18" fmla="*/ 632732 h 1386826"/>
                <a:gd name="connsiteX19" fmla="*/ 787661 w 1008596"/>
                <a:gd name="connsiteY19" fmla="*/ 450709 h 1386826"/>
                <a:gd name="connsiteX20" fmla="*/ 991306 w 1008596"/>
                <a:gd name="connsiteY20" fmla="*/ 155149 h 138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8596" h="1386826">
                  <a:moveTo>
                    <a:pt x="991115" y="155244"/>
                  </a:moveTo>
                  <a:cubicBezTo>
                    <a:pt x="1022071" y="110286"/>
                    <a:pt x="1010832" y="48659"/>
                    <a:pt x="965969" y="17608"/>
                  </a:cubicBezTo>
                  <a:cubicBezTo>
                    <a:pt x="924440" y="-11158"/>
                    <a:pt x="867767" y="-4014"/>
                    <a:pt x="834715" y="34181"/>
                  </a:cubicBezTo>
                  <a:lnTo>
                    <a:pt x="576873" y="331933"/>
                  </a:lnTo>
                  <a:cubicBezTo>
                    <a:pt x="557537" y="354221"/>
                    <a:pt x="525438" y="360222"/>
                    <a:pt x="499435" y="346220"/>
                  </a:cubicBezTo>
                  <a:lnTo>
                    <a:pt x="372085" y="278116"/>
                  </a:lnTo>
                  <a:cubicBezTo>
                    <a:pt x="336938" y="259257"/>
                    <a:pt x="306363" y="232873"/>
                    <a:pt x="282741" y="200678"/>
                  </a:cubicBezTo>
                  <a:lnTo>
                    <a:pt x="240164" y="142766"/>
                  </a:lnTo>
                  <a:lnTo>
                    <a:pt x="133865" y="199726"/>
                  </a:lnTo>
                  <a:cubicBezTo>
                    <a:pt x="118435" y="208012"/>
                    <a:pt x="107481" y="222681"/>
                    <a:pt x="104052" y="239826"/>
                  </a:cubicBezTo>
                  <a:lnTo>
                    <a:pt x="991" y="752938"/>
                  </a:lnTo>
                  <a:cubicBezTo>
                    <a:pt x="-247" y="759320"/>
                    <a:pt x="-342" y="765892"/>
                    <a:pt x="801" y="772273"/>
                  </a:cubicBezTo>
                  <a:lnTo>
                    <a:pt x="68333" y="1140129"/>
                  </a:lnTo>
                  <a:lnTo>
                    <a:pt x="30995" y="1386827"/>
                  </a:lnTo>
                  <a:lnTo>
                    <a:pt x="453619" y="1331486"/>
                  </a:lnTo>
                  <a:cubicBezTo>
                    <a:pt x="514103" y="1246428"/>
                    <a:pt x="534392" y="1226426"/>
                    <a:pt x="561347" y="1184230"/>
                  </a:cubicBezTo>
                  <a:cubicBezTo>
                    <a:pt x="615925" y="1098600"/>
                    <a:pt x="659740" y="1006588"/>
                    <a:pt x="685934" y="908576"/>
                  </a:cubicBezTo>
                  <a:lnTo>
                    <a:pt x="755752" y="647020"/>
                  </a:lnTo>
                  <a:cubicBezTo>
                    <a:pt x="757086" y="641876"/>
                    <a:pt x="759181" y="637114"/>
                    <a:pt x="761753" y="632732"/>
                  </a:cubicBezTo>
                  <a:lnTo>
                    <a:pt x="787661" y="450709"/>
                  </a:lnTo>
                  <a:lnTo>
                    <a:pt x="991306" y="155149"/>
                  </a:lnTo>
                  <a:close/>
                </a:path>
              </a:pathLst>
            </a:custGeom>
            <a:solidFill>
              <a:srgbClr val="FFD7B7"/>
            </a:solidFill>
            <a:ln w="9525"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a:p>
          </p:txBody>
        </p:sp>
        <p:sp>
          <p:nvSpPr>
            <p:cNvPr id="1085" name="TextBox 1084">
              <a:extLst>
                <a:ext uri="{FF2B5EF4-FFF2-40B4-BE49-F238E27FC236}">
                  <a16:creationId xmlns:a16="http://schemas.microsoft.com/office/drawing/2014/main" id="{F65918E9-CA22-1150-AF6B-73B9312C97A6}"/>
                </a:ext>
              </a:extLst>
            </p:cNvPr>
            <p:cNvSpPr txBox="1"/>
            <p:nvPr/>
          </p:nvSpPr>
          <p:spPr>
            <a:xfrm>
              <a:off x="4870825" y="1596453"/>
              <a:ext cx="1623090" cy="338554"/>
            </a:xfrm>
            <a:prstGeom prst="rect">
              <a:avLst/>
            </a:prstGeom>
            <a:noFill/>
          </p:spPr>
          <p:txBody>
            <a:bodyPr wrap="square">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dirty="0">
                  <a:solidFill>
                    <a:sysClr val="windowText" lastClr="000000"/>
                  </a:solidFill>
                </a:rPr>
                <a:t>Statement 01</a:t>
              </a:r>
            </a:p>
          </p:txBody>
        </p:sp>
        <p:sp>
          <p:nvSpPr>
            <p:cNvPr id="1086" name="TextBox 1085">
              <a:extLst>
                <a:ext uri="{FF2B5EF4-FFF2-40B4-BE49-F238E27FC236}">
                  <a16:creationId xmlns:a16="http://schemas.microsoft.com/office/drawing/2014/main" id="{ADA31FDC-8273-F277-890F-3C9E623FD1A6}"/>
                </a:ext>
              </a:extLst>
            </p:cNvPr>
            <p:cNvSpPr txBox="1"/>
            <p:nvPr/>
          </p:nvSpPr>
          <p:spPr>
            <a:xfrm>
              <a:off x="4882732" y="1841170"/>
              <a:ext cx="3022789" cy="800219"/>
            </a:xfrm>
            <a:prstGeom prst="rect">
              <a:avLst/>
            </a:prstGeom>
            <a:noFill/>
          </p:spPr>
          <p:txBody>
            <a:bodyPr wrap="square" lIns="91440" tIns="45720" rIns="91440" bIns="45720" anchor="t">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i="1" dirty="0">
                  <a:solidFill>
                    <a:sysClr val="windowText" lastClr="000000"/>
                  </a:solidFill>
                </a:rPr>
                <a:t>I</a:t>
              </a:r>
              <a:r>
                <a:rPr lang="en-US" sz="1100" i="1" dirty="0">
                  <a:solidFill>
                    <a:sysClr val="windowText" lastClr="000000"/>
                  </a:solidFill>
                  <a:ea typeface="Calibri"/>
                  <a:cs typeface="Arial"/>
                </a:rPr>
                <a:t>dentifying top 5 traits of staff for best rated staff interaction (5 ) by evaluators </a:t>
              </a:r>
              <a:endParaRPr lang="en-US" sz="1100" b="1" i="1" dirty="0">
                <a:solidFill>
                  <a:sysClr val="windowText" lastClr="000000"/>
                </a:solidFill>
                <a:ea typeface="Calibri"/>
                <a:cs typeface="Calibri"/>
              </a:endParaRPr>
            </a:p>
          </p:txBody>
        </p:sp>
        <p:sp>
          <p:nvSpPr>
            <p:cNvPr id="11" name="Freeform: Shape 10">
              <a:extLst>
                <a:ext uri="{FF2B5EF4-FFF2-40B4-BE49-F238E27FC236}">
                  <a16:creationId xmlns:a16="http://schemas.microsoft.com/office/drawing/2014/main" id="{5A54B947-DDD9-3362-7883-47C3CA4A4FC3}"/>
                </a:ext>
              </a:extLst>
            </p:cNvPr>
            <p:cNvSpPr/>
            <p:nvPr/>
          </p:nvSpPr>
          <p:spPr>
            <a:xfrm>
              <a:off x="4297268" y="1873908"/>
              <a:ext cx="452284" cy="452282"/>
            </a:xfrm>
            <a:custGeom>
              <a:avLst/>
              <a:gdLst>
                <a:gd name="connsiteX0" fmla="*/ 140845 w 220478"/>
                <a:gd name="connsiteY0" fmla="*/ 77497 h 220476"/>
                <a:gd name="connsiteX1" fmla="*/ 100507 w 220478"/>
                <a:gd name="connsiteY1" fmla="*/ 117832 h 220476"/>
                <a:gd name="connsiteX2" fmla="*/ 80811 w 220478"/>
                <a:gd name="connsiteY2" fmla="*/ 98136 h 220476"/>
                <a:gd name="connsiteX3" fmla="*/ 70673 w 220478"/>
                <a:gd name="connsiteY3" fmla="*/ 108274 h 220476"/>
                <a:gd name="connsiteX4" fmla="*/ 100507 w 220478"/>
                <a:gd name="connsiteY4" fmla="*/ 138111 h 220476"/>
                <a:gd name="connsiteX5" fmla="*/ 150983 w 220478"/>
                <a:gd name="connsiteY5" fmla="*/ 87635 h 220476"/>
                <a:gd name="connsiteX6" fmla="*/ 110240 w 220478"/>
                <a:gd name="connsiteY6" fmla="*/ 41778 h 220476"/>
                <a:gd name="connsiteX7" fmla="*/ 178701 w 220478"/>
                <a:gd name="connsiteY7" fmla="*/ 110239 h 220476"/>
                <a:gd name="connsiteX8" fmla="*/ 110240 w 220478"/>
                <a:gd name="connsiteY8" fmla="*/ 178700 h 220476"/>
                <a:gd name="connsiteX9" fmla="*/ 41779 w 220478"/>
                <a:gd name="connsiteY9" fmla="*/ 110239 h 220476"/>
                <a:gd name="connsiteX10" fmla="*/ 110240 w 220478"/>
                <a:gd name="connsiteY10" fmla="*/ 41778 h 220476"/>
                <a:gd name="connsiteX11" fmla="*/ 110240 w 220478"/>
                <a:gd name="connsiteY11" fmla="*/ 32848 h 220476"/>
                <a:gd name="connsiteX12" fmla="*/ 32850 w 220478"/>
                <a:gd name="connsiteY12" fmla="*/ 110238 h 220476"/>
                <a:gd name="connsiteX13" fmla="*/ 110240 w 220478"/>
                <a:gd name="connsiteY13" fmla="*/ 187629 h 220476"/>
                <a:gd name="connsiteX14" fmla="*/ 187631 w 220478"/>
                <a:gd name="connsiteY14" fmla="*/ 110238 h 220476"/>
                <a:gd name="connsiteX15" fmla="*/ 110240 w 220478"/>
                <a:gd name="connsiteY15" fmla="*/ 32848 h 220476"/>
                <a:gd name="connsiteX16" fmla="*/ 123536 w 220478"/>
                <a:gd name="connsiteY16" fmla="*/ 949 h 220476"/>
                <a:gd name="connsiteX17" fmla="*/ 131764 w 220478"/>
                <a:gd name="connsiteY17" fmla="*/ 2731 h 220476"/>
                <a:gd name="connsiteX18" fmla="*/ 138044 w 220478"/>
                <a:gd name="connsiteY18" fmla="*/ 12485 h 220476"/>
                <a:gd name="connsiteX19" fmla="*/ 145203 w 220478"/>
                <a:gd name="connsiteY19" fmla="*/ 14813 h 220476"/>
                <a:gd name="connsiteX20" fmla="*/ 156020 w 220478"/>
                <a:gd name="connsiteY20" fmla="*/ 10613 h 220476"/>
                <a:gd name="connsiteX21" fmla="*/ 156657 w 220478"/>
                <a:gd name="connsiteY21" fmla="*/ 10406 h 220476"/>
                <a:gd name="connsiteX22" fmla="*/ 163932 w 220478"/>
                <a:gd name="connsiteY22" fmla="*/ 14643 h 220476"/>
                <a:gd name="connsiteX23" fmla="*/ 166890 w 220478"/>
                <a:gd name="connsiteY23" fmla="*/ 25862 h 220476"/>
                <a:gd name="connsiteX24" fmla="*/ 172980 w 220478"/>
                <a:gd name="connsiteY24" fmla="*/ 30288 h 220476"/>
                <a:gd name="connsiteX25" fmla="*/ 184565 w 220478"/>
                <a:gd name="connsiteY25" fmla="*/ 29636 h 220476"/>
                <a:gd name="connsiteX26" fmla="*/ 185233 w 220478"/>
                <a:gd name="connsiteY26" fmla="*/ 29636 h 220476"/>
                <a:gd name="connsiteX27" fmla="*/ 190843 w 220478"/>
                <a:gd name="connsiteY27" fmla="*/ 35914 h 220476"/>
                <a:gd name="connsiteX28" fmla="*/ 190191 w 220478"/>
                <a:gd name="connsiteY28" fmla="*/ 47498 h 220476"/>
                <a:gd name="connsiteX29" fmla="*/ 194617 w 220478"/>
                <a:gd name="connsiteY29" fmla="*/ 53589 h 220476"/>
                <a:gd name="connsiteX30" fmla="*/ 205836 w 220478"/>
                <a:gd name="connsiteY30" fmla="*/ 56547 h 220476"/>
                <a:gd name="connsiteX31" fmla="*/ 206472 w 220478"/>
                <a:gd name="connsiteY31" fmla="*/ 56754 h 220476"/>
                <a:gd name="connsiteX32" fmla="*/ 209866 w 220478"/>
                <a:gd name="connsiteY32" fmla="*/ 64459 h 220476"/>
                <a:gd name="connsiteX33" fmla="*/ 205666 w 220478"/>
                <a:gd name="connsiteY33" fmla="*/ 75276 h 220476"/>
                <a:gd name="connsiteX34" fmla="*/ 207994 w 220478"/>
                <a:gd name="connsiteY34" fmla="*/ 82434 h 220476"/>
                <a:gd name="connsiteX35" fmla="*/ 217748 w 220478"/>
                <a:gd name="connsiteY35" fmla="*/ 88715 h 220476"/>
                <a:gd name="connsiteX36" fmla="*/ 218292 w 220478"/>
                <a:gd name="connsiteY36" fmla="*/ 89110 h 220476"/>
                <a:gd name="connsiteX37" fmla="*/ 219135 w 220478"/>
                <a:gd name="connsiteY37" fmla="*/ 97487 h 220476"/>
                <a:gd name="connsiteX38" fmla="*/ 211801 w 220478"/>
                <a:gd name="connsiteY38" fmla="*/ 106473 h 220476"/>
                <a:gd name="connsiteX39" fmla="*/ 211801 w 220478"/>
                <a:gd name="connsiteY39" fmla="*/ 114004 h 220476"/>
                <a:gd name="connsiteX40" fmla="*/ 219135 w 220478"/>
                <a:gd name="connsiteY40" fmla="*/ 122990 h 220476"/>
                <a:gd name="connsiteX41" fmla="*/ 219530 w 220478"/>
                <a:gd name="connsiteY41" fmla="*/ 123534 h 220476"/>
                <a:gd name="connsiteX42" fmla="*/ 217748 w 220478"/>
                <a:gd name="connsiteY42" fmla="*/ 131762 h 220476"/>
                <a:gd name="connsiteX43" fmla="*/ 207994 w 220478"/>
                <a:gd name="connsiteY43" fmla="*/ 138043 h 220476"/>
                <a:gd name="connsiteX44" fmla="*/ 205666 w 220478"/>
                <a:gd name="connsiteY44" fmla="*/ 145201 h 220476"/>
                <a:gd name="connsiteX45" fmla="*/ 209866 w 220478"/>
                <a:gd name="connsiteY45" fmla="*/ 156018 h 220476"/>
                <a:gd name="connsiteX46" fmla="*/ 210073 w 220478"/>
                <a:gd name="connsiteY46" fmla="*/ 156655 h 220476"/>
                <a:gd name="connsiteX47" fmla="*/ 205836 w 220478"/>
                <a:gd name="connsiteY47" fmla="*/ 163930 h 220476"/>
                <a:gd name="connsiteX48" fmla="*/ 194617 w 220478"/>
                <a:gd name="connsiteY48" fmla="*/ 166888 h 220476"/>
                <a:gd name="connsiteX49" fmla="*/ 190191 w 220478"/>
                <a:gd name="connsiteY49" fmla="*/ 172978 h 220476"/>
                <a:gd name="connsiteX50" fmla="*/ 190843 w 220478"/>
                <a:gd name="connsiteY50" fmla="*/ 184563 h 220476"/>
                <a:gd name="connsiteX51" fmla="*/ 190843 w 220478"/>
                <a:gd name="connsiteY51" fmla="*/ 185231 h 220476"/>
                <a:gd name="connsiteX52" fmla="*/ 184565 w 220478"/>
                <a:gd name="connsiteY52" fmla="*/ 190841 h 220476"/>
                <a:gd name="connsiteX53" fmla="*/ 172980 w 220478"/>
                <a:gd name="connsiteY53" fmla="*/ 190189 h 220476"/>
                <a:gd name="connsiteX54" fmla="*/ 166890 w 220478"/>
                <a:gd name="connsiteY54" fmla="*/ 194615 h 220476"/>
                <a:gd name="connsiteX55" fmla="*/ 163932 w 220478"/>
                <a:gd name="connsiteY55" fmla="*/ 205834 h 220476"/>
                <a:gd name="connsiteX56" fmla="*/ 163725 w 220478"/>
                <a:gd name="connsiteY56" fmla="*/ 206470 h 220476"/>
                <a:gd name="connsiteX57" fmla="*/ 156020 w 220478"/>
                <a:gd name="connsiteY57" fmla="*/ 209864 h 220476"/>
                <a:gd name="connsiteX58" fmla="*/ 145203 w 220478"/>
                <a:gd name="connsiteY58" fmla="*/ 205664 h 220476"/>
                <a:gd name="connsiteX59" fmla="*/ 138044 w 220478"/>
                <a:gd name="connsiteY59" fmla="*/ 207992 h 220476"/>
                <a:gd name="connsiteX60" fmla="*/ 131764 w 220478"/>
                <a:gd name="connsiteY60" fmla="*/ 217746 h 220476"/>
                <a:gd name="connsiteX61" fmla="*/ 131369 w 220478"/>
                <a:gd name="connsiteY61" fmla="*/ 218290 h 220476"/>
                <a:gd name="connsiteX62" fmla="*/ 122992 w 220478"/>
                <a:gd name="connsiteY62" fmla="*/ 219133 h 220476"/>
                <a:gd name="connsiteX63" fmla="*/ 114006 w 220478"/>
                <a:gd name="connsiteY63" fmla="*/ 211799 h 220476"/>
                <a:gd name="connsiteX64" fmla="*/ 106475 w 220478"/>
                <a:gd name="connsiteY64" fmla="*/ 211799 h 220476"/>
                <a:gd name="connsiteX65" fmla="*/ 97489 w 220478"/>
                <a:gd name="connsiteY65" fmla="*/ 219133 h 220476"/>
                <a:gd name="connsiteX66" fmla="*/ 96945 w 220478"/>
                <a:gd name="connsiteY66" fmla="*/ 219528 h 220476"/>
                <a:gd name="connsiteX67" fmla="*/ 88717 w 220478"/>
                <a:gd name="connsiteY67" fmla="*/ 217746 h 220476"/>
                <a:gd name="connsiteX68" fmla="*/ 82436 w 220478"/>
                <a:gd name="connsiteY68" fmla="*/ 207992 h 220476"/>
                <a:gd name="connsiteX69" fmla="*/ 75278 w 220478"/>
                <a:gd name="connsiteY69" fmla="*/ 205664 h 220476"/>
                <a:gd name="connsiteX70" fmla="*/ 64461 w 220478"/>
                <a:gd name="connsiteY70" fmla="*/ 209864 h 220476"/>
                <a:gd name="connsiteX71" fmla="*/ 63824 w 220478"/>
                <a:gd name="connsiteY71" fmla="*/ 210071 h 220476"/>
                <a:gd name="connsiteX72" fmla="*/ 56549 w 220478"/>
                <a:gd name="connsiteY72" fmla="*/ 205834 h 220476"/>
                <a:gd name="connsiteX73" fmla="*/ 53590 w 220478"/>
                <a:gd name="connsiteY73" fmla="*/ 194615 h 220476"/>
                <a:gd name="connsiteX74" fmla="*/ 47500 w 220478"/>
                <a:gd name="connsiteY74" fmla="*/ 190189 h 220476"/>
                <a:gd name="connsiteX75" fmla="*/ 35916 w 220478"/>
                <a:gd name="connsiteY75" fmla="*/ 190841 h 220476"/>
                <a:gd name="connsiteX76" fmla="*/ 35248 w 220478"/>
                <a:gd name="connsiteY76" fmla="*/ 190841 h 220476"/>
                <a:gd name="connsiteX77" fmla="*/ 29638 w 220478"/>
                <a:gd name="connsiteY77" fmla="*/ 184563 h 220476"/>
                <a:gd name="connsiteX78" fmla="*/ 30290 w 220478"/>
                <a:gd name="connsiteY78" fmla="*/ 172978 h 220476"/>
                <a:gd name="connsiteX79" fmla="*/ 25864 w 220478"/>
                <a:gd name="connsiteY79" fmla="*/ 166888 h 220476"/>
                <a:gd name="connsiteX80" fmla="*/ 14645 w 220478"/>
                <a:gd name="connsiteY80" fmla="*/ 163930 h 220476"/>
                <a:gd name="connsiteX81" fmla="*/ 14008 w 220478"/>
                <a:gd name="connsiteY81" fmla="*/ 163723 h 220476"/>
                <a:gd name="connsiteX82" fmla="*/ 10615 w 220478"/>
                <a:gd name="connsiteY82" fmla="*/ 156018 h 220476"/>
                <a:gd name="connsiteX83" fmla="*/ 14815 w 220478"/>
                <a:gd name="connsiteY83" fmla="*/ 145201 h 220476"/>
                <a:gd name="connsiteX84" fmla="*/ 12487 w 220478"/>
                <a:gd name="connsiteY84" fmla="*/ 138043 h 220476"/>
                <a:gd name="connsiteX85" fmla="*/ 2733 w 220478"/>
                <a:gd name="connsiteY85" fmla="*/ 131762 h 220476"/>
                <a:gd name="connsiteX86" fmla="*/ 2188 w 220478"/>
                <a:gd name="connsiteY86" fmla="*/ 131366 h 220476"/>
                <a:gd name="connsiteX87" fmla="*/ 1343 w 220478"/>
                <a:gd name="connsiteY87" fmla="*/ 122990 h 220476"/>
                <a:gd name="connsiteX88" fmla="*/ 8680 w 220478"/>
                <a:gd name="connsiteY88" fmla="*/ 114004 h 220476"/>
                <a:gd name="connsiteX89" fmla="*/ 8680 w 220478"/>
                <a:gd name="connsiteY89" fmla="*/ 106473 h 220476"/>
                <a:gd name="connsiteX90" fmla="*/ 1343 w 220478"/>
                <a:gd name="connsiteY90" fmla="*/ 97487 h 220476"/>
                <a:gd name="connsiteX91" fmla="*/ 947 w 220478"/>
                <a:gd name="connsiteY91" fmla="*/ 96942 h 220476"/>
                <a:gd name="connsiteX92" fmla="*/ 2733 w 220478"/>
                <a:gd name="connsiteY92" fmla="*/ 88715 h 220476"/>
                <a:gd name="connsiteX93" fmla="*/ 12487 w 220478"/>
                <a:gd name="connsiteY93" fmla="*/ 82434 h 220476"/>
                <a:gd name="connsiteX94" fmla="*/ 14815 w 220478"/>
                <a:gd name="connsiteY94" fmla="*/ 75276 h 220476"/>
                <a:gd name="connsiteX95" fmla="*/ 10615 w 220478"/>
                <a:gd name="connsiteY95" fmla="*/ 64459 h 220476"/>
                <a:gd name="connsiteX96" fmla="*/ 10408 w 220478"/>
                <a:gd name="connsiteY96" fmla="*/ 63822 h 220476"/>
                <a:gd name="connsiteX97" fmla="*/ 14645 w 220478"/>
                <a:gd name="connsiteY97" fmla="*/ 56547 h 220476"/>
                <a:gd name="connsiteX98" fmla="*/ 25864 w 220478"/>
                <a:gd name="connsiteY98" fmla="*/ 53589 h 220476"/>
                <a:gd name="connsiteX99" fmla="*/ 30290 w 220478"/>
                <a:gd name="connsiteY99" fmla="*/ 47498 h 220476"/>
                <a:gd name="connsiteX100" fmla="*/ 29638 w 220478"/>
                <a:gd name="connsiteY100" fmla="*/ 35914 h 220476"/>
                <a:gd name="connsiteX101" fmla="*/ 29638 w 220478"/>
                <a:gd name="connsiteY101" fmla="*/ 35246 h 220476"/>
                <a:gd name="connsiteX102" fmla="*/ 35916 w 220478"/>
                <a:gd name="connsiteY102" fmla="*/ 29636 h 220476"/>
                <a:gd name="connsiteX103" fmla="*/ 47500 w 220478"/>
                <a:gd name="connsiteY103" fmla="*/ 30288 h 220476"/>
                <a:gd name="connsiteX104" fmla="*/ 53590 w 220478"/>
                <a:gd name="connsiteY104" fmla="*/ 25862 h 220476"/>
                <a:gd name="connsiteX105" fmla="*/ 56549 w 220478"/>
                <a:gd name="connsiteY105" fmla="*/ 14643 h 220476"/>
                <a:gd name="connsiteX106" fmla="*/ 56756 w 220478"/>
                <a:gd name="connsiteY106" fmla="*/ 14006 h 220476"/>
                <a:gd name="connsiteX107" fmla="*/ 64461 w 220478"/>
                <a:gd name="connsiteY107" fmla="*/ 10613 h 220476"/>
                <a:gd name="connsiteX108" fmla="*/ 75278 w 220478"/>
                <a:gd name="connsiteY108" fmla="*/ 14813 h 220476"/>
                <a:gd name="connsiteX109" fmla="*/ 82436 w 220478"/>
                <a:gd name="connsiteY109" fmla="*/ 12485 h 220476"/>
                <a:gd name="connsiteX110" fmla="*/ 88717 w 220478"/>
                <a:gd name="connsiteY110" fmla="*/ 2731 h 220476"/>
                <a:gd name="connsiteX111" fmla="*/ 89112 w 220478"/>
                <a:gd name="connsiteY111" fmla="*/ 2187 h 220476"/>
                <a:gd name="connsiteX112" fmla="*/ 97489 w 220478"/>
                <a:gd name="connsiteY112" fmla="*/ 1344 h 220476"/>
                <a:gd name="connsiteX113" fmla="*/ 106475 w 220478"/>
                <a:gd name="connsiteY113" fmla="*/ 8678 h 220476"/>
                <a:gd name="connsiteX114" fmla="*/ 114006 w 220478"/>
                <a:gd name="connsiteY114" fmla="*/ 8678 h 220476"/>
                <a:gd name="connsiteX115" fmla="*/ 122992 w 220478"/>
                <a:gd name="connsiteY115" fmla="*/ 1344 h 220476"/>
                <a:gd name="connsiteX116" fmla="*/ 123536 w 220478"/>
                <a:gd name="connsiteY116" fmla="*/ 949 h 22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0478" h="220476">
                  <a:moveTo>
                    <a:pt x="140845" y="77497"/>
                  </a:moveTo>
                  <a:lnTo>
                    <a:pt x="100507" y="117832"/>
                  </a:lnTo>
                  <a:lnTo>
                    <a:pt x="80811" y="98136"/>
                  </a:lnTo>
                  <a:lnTo>
                    <a:pt x="70673" y="108274"/>
                  </a:lnTo>
                  <a:lnTo>
                    <a:pt x="100507" y="138111"/>
                  </a:lnTo>
                  <a:lnTo>
                    <a:pt x="150983" y="87635"/>
                  </a:lnTo>
                  <a:close/>
                  <a:moveTo>
                    <a:pt x="110240" y="41778"/>
                  </a:moveTo>
                  <a:cubicBezTo>
                    <a:pt x="148032" y="41821"/>
                    <a:pt x="178658" y="72447"/>
                    <a:pt x="178701" y="110239"/>
                  </a:cubicBezTo>
                  <a:cubicBezTo>
                    <a:pt x="178701" y="148049"/>
                    <a:pt x="148050" y="178700"/>
                    <a:pt x="110240" y="178700"/>
                  </a:cubicBezTo>
                  <a:cubicBezTo>
                    <a:pt x="72430" y="178700"/>
                    <a:pt x="41779" y="148049"/>
                    <a:pt x="41779" y="110239"/>
                  </a:cubicBezTo>
                  <a:cubicBezTo>
                    <a:pt x="41779" y="72429"/>
                    <a:pt x="72430" y="41778"/>
                    <a:pt x="110240" y="41778"/>
                  </a:cubicBezTo>
                  <a:close/>
                  <a:moveTo>
                    <a:pt x="110240" y="32848"/>
                  </a:moveTo>
                  <a:cubicBezTo>
                    <a:pt x="67499" y="32848"/>
                    <a:pt x="32850" y="67497"/>
                    <a:pt x="32850" y="110238"/>
                  </a:cubicBezTo>
                  <a:cubicBezTo>
                    <a:pt x="32850" y="152980"/>
                    <a:pt x="67499" y="187629"/>
                    <a:pt x="110240" y="187629"/>
                  </a:cubicBezTo>
                  <a:cubicBezTo>
                    <a:pt x="152962" y="187581"/>
                    <a:pt x="187583" y="152960"/>
                    <a:pt x="187631" y="110238"/>
                  </a:cubicBezTo>
                  <a:cubicBezTo>
                    <a:pt x="187631" y="67497"/>
                    <a:pt x="152982" y="32848"/>
                    <a:pt x="110240" y="32848"/>
                  </a:cubicBezTo>
                  <a:close/>
                  <a:moveTo>
                    <a:pt x="123536" y="949"/>
                  </a:moveTo>
                  <a:cubicBezTo>
                    <a:pt x="126300" y="-831"/>
                    <a:pt x="129984" y="-33"/>
                    <a:pt x="131764" y="2731"/>
                  </a:cubicBezTo>
                  <a:lnTo>
                    <a:pt x="138044" y="12485"/>
                  </a:lnTo>
                  <a:cubicBezTo>
                    <a:pt x="139575" y="14863"/>
                    <a:pt x="142567" y="15836"/>
                    <a:pt x="145203" y="14813"/>
                  </a:cubicBezTo>
                  <a:lnTo>
                    <a:pt x="156020" y="10613"/>
                  </a:lnTo>
                  <a:cubicBezTo>
                    <a:pt x="156228" y="10532"/>
                    <a:pt x="156441" y="10463"/>
                    <a:pt x="156657" y="10406"/>
                  </a:cubicBezTo>
                  <a:cubicBezTo>
                    <a:pt x="159836" y="9567"/>
                    <a:pt x="163093" y="11464"/>
                    <a:pt x="163932" y="14643"/>
                  </a:cubicBezTo>
                  <a:lnTo>
                    <a:pt x="166890" y="25862"/>
                  </a:lnTo>
                  <a:cubicBezTo>
                    <a:pt x="167611" y="28596"/>
                    <a:pt x="170157" y="30446"/>
                    <a:pt x="172980" y="30288"/>
                  </a:cubicBezTo>
                  <a:lnTo>
                    <a:pt x="184565" y="29636"/>
                  </a:lnTo>
                  <a:cubicBezTo>
                    <a:pt x="184787" y="29624"/>
                    <a:pt x="185010" y="29624"/>
                    <a:pt x="185233" y="29636"/>
                  </a:cubicBezTo>
                  <a:cubicBezTo>
                    <a:pt x="188515" y="29820"/>
                    <a:pt x="191027" y="32631"/>
                    <a:pt x="190843" y="35914"/>
                  </a:cubicBezTo>
                  <a:lnTo>
                    <a:pt x="190191" y="47498"/>
                  </a:lnTo>
                  <a:cubicBezTo>
                    <a:pt x="190032" y="50322"/>
                    <a:pt x="191882" y="52868"/>
                    <a:pt x="194617" y="53589"/>
                  </a:cubicBezTo>
                  <a:lnTo>
                    <a:pt x="205836" y="56547"/>
                  </a:lnTo>
                  <a:cubicBezTo>
                    <a:pt x="206052" y="56604"/>
                    <a:pt x="206264" y="56673"/>
                    <a:pt x="206472" y="56754"/>
                  </a:cubicBezTo>
                  <a:cubicBezTo>
                    <a:pt x="209537" y="57945"/>
                    <a:pt x="211057" y="61394"/>
                    <a:pt x="209866" y="64459"/>
                  </a:cubicBezTo>
                  <a:lnTo>
                    <a:pt x="205666" y="75276"/>
                  </a:lnTo>
                  <a:cubicBezTo>
                    <a:pt x="204643" y="77912"/>
                    <a:pt x="205616" y="80904"/>
                    <a:pt x="207994" y="82434"/>
                  </a:cubicBezTo>
                  <a:lnTo>
                    <a:pt x="217748" y="88715"/>
                  </a:lnTo>
                  <a:cubicBezTo>
                    <a:pt x="217936" y="88836"/>
                    <a:pt x="218118" y="88968"/>
                    <a:pt x="218292" y="89110"/>
                  </a:cubicBezTo>
                  <a:cubicBezTo>
                    <a:pt x="220838" y="91191"/>
                    <a:pt x="221215" y="94941"/>
                    <a:pt x="219135" y="97487"/>
                  </a:cubicBezTo>
                  <a:lnTo>
                    <a:pt x="211801" y="106473"/>
                  </a:lnTo>
                  <a:cubicBezTo>
                    <a:pt x="210011" y="108664"/>
                    <a:pt x="210011" y="111812"/>
                    <a:pt x="211801" y="114004"/>
                  </a:cubicBezTo>
                  <a:lnTo>
                    <a:pt x="219135" y="122990"/>
                  </a:lnTo>
                  <a:cubicBezTo>
                    <a:pt x="219277" y="123164"/>
                    <a:pt x="219409" y="123345"/>
                    <a:pt x="219530" y="123534"/>
                  </a:cubicBezTo>
                  <a:cubicBezTo>
                    <a:pt x="221310" y="126298"/>
                    <a:pt x="220512" y="129982"/>
                    <a:pt x="217748" y="131762"/>
                  </a:cubicBezTo>
                  <a:lnTo>
                    <a:pt x="207994" y="138043"/>
                  </a:lnTo>
                  <a:cubicBezTo>
                    <a:pt x="205616" y="139573"/>
                    <a:pt x="204643" y="142565"/>
                    <a:pt x="205666" y="145201"/>
                  </a:cubicBezTo>
                  <a:lnTo>
                    <a:pt x="209866" y="156018"/>
                  </a:lnTo>
                  <a:cubicBezTo>
                    <a:pt x="209947" y="156226"/>
                    <a:pt x="210016" y="156439"/>
                    <a:pt x="210073" y="156655"/>
                  </a:cubicBezTo>
                  <a:cubicBezTo>
                    <a:pt x="210912" y="159834"/>
                    <a:pt x="209015" y="163091"/>
                    <a:pt x="205836" y="163930"/>
                  </a:cubicBezTo>
                  <a:lnTo>
                    <a:pt x="194617" y="166888"/>
                  </a:lnTo>
                  <a:cubicBezTo>
                    <a:pt x="191882" y="167609"/>
                    <a:pt x="190032" y="170155"/>
                    <a:pt x="190191" y="172978"/>
                  </a:cubicBezTo>
                  <a:lnTo>
                    <a:pt x="190843" y="184563"/>
                  </a:lnTo>
                  <a:cubicBezTo>
                    <a:pt x="190855" y="184786"/>
                    <a:pt x="190855" y="185009"/>
                    <a:pt x="190843" y="185231"/>
                  </a:cubicBezTo>
                  <a:cubicBezTo>
                    <a:pt x="190658" y="188513"/>
                    <a:pt x="187848" y="191025"/>
                    <a:pt x="184565" y="190841"/>
                  </a:cubicBezTo>
                  <a:lnTo>
                    <a:pt x="172980" y="190189"/>
                  </a:lnTo>
                  <a:cubicBezTo>
                    <a:pt x="170157" y="190031"/>
                    <a:pt x="167611" y="191881"/>
                    <a:pt x="166890" y="194615"/>
                  </a:cubicBezTo>
                  <a:lnTo>
                    <a:pt x="163932" y="205834"/>
                  </a:lnTo>
                  <a:cubicBezTo>
                    <a:pt x="163875" y="206050"/>
                    <a:pt x="163805" y="206262"/>
                    <a:pt x="163725" y="206470"/>
                  </a:cubicBezTo>
                  <a:cubicBezTo>
                    <a:pt x="162534" y="209535"/>
                    <a:pt x="159085" y="211055"/>
                    <a:pt x="156020" y="209864"/>
                  </a:cubicBezTo>
                  <a:lnTo>
                    <a:pt x="145203" y="205664"/>
                  </a:lnTo>
                  <a:cubicBezTo>
                    <a:pt x="142567" y="204641"/>
                    <a:pt x="139575" y="205614"/>
                    <a:pt x="138044" y="207992"/>
                  </a:cubicBezTo>
                  <a:lnTo>
                    <a:pt x="131764" y="217746"/>
                  </a:lnTo>
                  <a:cubicBezTo>
                    <a:pt x="131642" y="217934"/>
                    <a:pt x="131511" y="218116"/>
                    <a:pt x="131369" y="218290"/>
                  </a:cubicBezTo>
                  <a:cubicBezTo>
                    <a:pt x="129288" y="220836"/>
                    <a:pt x="125538" y="221213"/>
                    <a:pt x="122992" y="219133"/>
                  </a:cubicBezTo>
                  <a:lnTo>
                    <a:pt x="114006" y="211799"/>
                  </a:lnTo>
                  <a:cubicBezTo>
                    <a:pt x="111814" y="210009"/>
                    <a:pt x="108666" y="210009"/>
                    <a:pt x="106475" y="211799"/>
                  </a:cubicBezTo>
                  <a:lnTo>
                    <a:pt x="97489" y="219133"/>
                  </a:lnTo>
                  <a:cubicBezTo>
                    <a:pt x="97315" y="219275"/>
                    <a:pt x="97134" y="219407"/>
                    <a:pt x="96945" y="219528"/>
                  </a:cubicBezTo>
                  <a:cubicBezTo>
                    <a:pt x="94181" y="221308"/>
                    <a:pt x="90497" y="220510"/>
                    <a:pt x="88717" y="217746"/>
                  </a:cubicBezTo>
                  <a:lnTo>
                    <a:pt x="82436" y="207992"/>
                  </a:lnTo>
                  <a:cubicBezTo>
                    <a:pt x="80906" y="205614"/>
                    <a:pt x="77914" y="204641"/>
                    <a:pt x="75278" y="205664"/>
                  </a:cubicBezTo>
                  <a:lnTo>
                    <a:pt x="64461" y="209864"/>
                  </a:lnTo>
                  <a:cubicBezTo>
                    <a:pt x="64253" y="209945"/>
                    <a:pt x="64040" y="210014"/>
                    <a:pt x="63824" y="210071"/>
                  </a:cubicBezTo>
                  <a:cubicBezTo>
                    <a:pt x="60645" y="210910"/>
                    <a:pt x="57388" y="209013"/>
                    <a:pt x="56549" y="205834"/>
                  </a:cubicBezTo>
                  <a:lnTo>
                    <a:pt x="53590" y="194615"/>
                  </a:lnTo>
                  <a:cubicBezTo>
                    <a:pt x="52870" y="191881"/>
                    <a:pt x="50324" y="190031"/>
                    <a:pt x="47500" y="190189"/>
                  </a:cubicBezTo>
                  <a:lnTo>
                    <a:pt x="35916" y="190841"/>
                  </a:lnTo>
                  <a:cubicBezTo>
                    <a:pt x="35693" y="190853"/>
                    <a:pt x="35470" y="190853"/>
                    <a:pt x="35248" y="190841"/>
                  </a:cubicBezTo>
                  <a:cubicBezTo>
                    <a:pt x="31965" y="190657"/>
                    <a:pt x="29454" y="187846"/>
                    <a:pt x="29638" y="184563"/>
                  </a:cubicBezTo>
                  <a:lnTo>
                    <a:pt x="30290" y="172978"/>
                  </a:lnTo>
                  <a:cubicBezTo>
                    <a:pt x="30448" y="170155"/>
                    <a:pt x="28598" y="167609"/>
                    <a:pt x="25864" y="166888"/>
                  </a:cubicBezTo>
                  <a:lnTo>
                    <a:pt x="14645" y="163930"/>
                  </a:lnTo>
                  <a:cubicBezTo>
                    <a:pt x="14429" y="163873"/>
                    <a:pt x="14216" y="163803"/>
                    <a:pt x="14008" y="163723"/>
                  </a:cubicBezTo>
                  <a:cubicBezTo>
                    <a:pt x="10944" y="162532"/>
                    <a:pt x="9424" y="159083"/>
                    <a:pt x="10615" y="156018"/>
                  </a:cubicBezTo>
                  <a:lnTo>
                    <a:pt x="14815" y="145201"/>
                  </a:lnTo>
                  <a:cubicBezTo>
                    <a:pt x="15838" y="142565"/>
                    <a:pt x="14864" y="139573"/>
                    <a:pt x="12487" y="138043"/>
                  </a:cubicBezTo>
                  <a:lnTo>
                    <a:pt x="2733" y="131762"/>
                  </a:lnTo>
                  <a:cubicBezTo>
                    <a:pt x="2544" y="131641"/>
                    <a:pt x="2362" y="131508"/>
                    <a:pt x="2188" y="131366"/>
                  </a:cubicBezTo>
                  <a:cubicBezTo>
                    <a:pt x="-358" y="129287"/>
                    <a:pt x="-737" y="125536"/>
                    <a:pt x="1343" y="122990"/>
                  </a:cubicBezTo>
                  <a:lnTo>
                    <a:pt x="8680" y="114004"/>
                  </a:lnTo>
                  <a:cubicBezTo>
                    <a:pt x="10470" y="111812"/>
                    <a:pt x="10470" y="108664"/>
                    <a:pt x="8680" y="106473"/>
                  </a:cubicBezTo>
                  <a:lnTo>
                    <a:pt x="1343" y="97487"/>
                  </a:lnTo>
                  <a:cubicBezTo>
                    <a:pt x="1201" y="97313"/>
                    <a:pt x="1069" y="97131"/>
                    <a:pt x="947" y="96942"/>
                  </a:cubicBezTo>
                  <a:cubicBezTo>
                    <a:pt x="-832" y="94178"/>
                    <a:pt x="-32" y="90494"/>
                    <a:pt x="2733" y="88715"/>
                  </a:cubicBezTo>
                  <a:lnTo>
                    <a:pt x="12487" y="82434"/>
                  </a:lnTo>
                  <a:cubicBezTo>
                    <a:pt x="14864" y="80904"/>
                    <a:pt x="15838" y="77912"/>
                    <a:pt x="14815" y="75276"/>
                  </a:cubicBezTo>
                  <a:lnTo>
                    <a:pt x="10615" y="64459"/>
                  </a:lnTo>
                  <a:cubicBezTo>
                    <a:pt x="10534" y="64251"/>
                    <a:pt x="10465" y="64038"/>
                    <a:pt x="10408" y="63822"/>
                  </a:cubicBezTo>
                  <a:cubicBezTo>
                    <a:pt x="9569" y="60643"/>
                    <a:pt x="11466" y="57386"/>
                    <a:pt x="14645" y="56547"/>
                  </a:cubicBezTo>
                  <a:lnTo>
                    <a:pt x="25864" y="53589"/>
                  </a:lnTo>
                  <a:cubicBezTo>
                    <a:pt x="28598" y="52868"/>
                    <a:pt x="30448" y="50322"/>
                    <a:pt x="30290" y="47498"/>
                  </a:cubicBezTo>
                  <a:lnTo>
                    <a:pt x="29638" y="35914"/>
                  </a:lnTo>
                  <a:cubicBezTo>
                    <a:pt x="29626" y="35691"/>
                    <a:pt x="29626" y="35468"/>
                    <a:pt x="29638" y="35246"/>
                  </a:cubicBezTo>
                  <a:cubicBezTo>
                    <a:pt x="29822" y="31963"/>
                    <a:pt x="32633" y="29452"/>
                    <a:pt x="35916" y="29636"/>
                  </a:cubicBezTo>
                  <a:lnTo>
                    <a:pt x="47500" y="30288"/>
                  </a:lnTo>
                  <a:cubicBezTo>
                    <a:pt x="50324" y="30446"/>
                    <a:pt x="52870" y="28596"/>
                    <a:pt x="53590" y="25862"/>
                  </a:cubicBezTo>
                  <a:lnTo>
                    <a:pt x="56549" y="14643"/>
                  </a:lnTo>
                  <a:cubicBezTo>
                    <a:pt x="56606" y="14427"/>
                    <a:pt x="56675" y="14215"/>
                    <a:pt x="56756" y="14006"/>
                  </a:cubicBezTo>
                  <a:cubicBezTo>
                    <a:pt x="57947" y="10942"/>
                    <a:pt x="61396" y="9422"/>
                    <a:pt x="64461" y="10613"/>
                  </a:cubicBezTo>
                  <a:lnTo>
                    <a:pt x="75278" y="14813"/>
                  </a:lnTo>
                  <a:cubicBezTo>
                    <a:pt x="77914" y="15836"/>
                    <a:pt x="80906" y="14863"/>
                    <a:pt x="82436" y="12485"/>
                  </a:cubicBezTo>
                  <a:lnTo>
                    <a:pt x="88717" y="2731"/>
                  </a:lnTo>
                  <a:cubicBezTo>
                    <a:pt x="88838" y="2543"/>
                    <a:pt x="88970" y="2361"/>
                    <a:pt x="89112" y="2187"/>
                  </a:cubicBezTo>
                  <a:cubicBezTo>
                    <a:pt x="91192" y="-359"/>
                    <a:pt x="94943" y="-736"/>
                    <a:pt x="97489" y="1344"/>
                  </a:cubicBezTo>
                  <a:lnTo>
                    <a:pt x="106475" y="8678"/>
                  </a:lnTo>
                  <a:cubicBezTo>
                    <a:pt x="108666" y="10468"/>
                    <a:pt x="111814" y="10468"/>
                    <a:pt x="114006" y="8678"/>
                  </a:cubicBezTo>
                  <a:lnTo>
                    <a:pt x="122992" y="1344"/>
                  </a:lnTo>
                  <a:cubicBezTo>
                    <a:pt x="123166" y="1202"/>
                    <a:pt x="123347" y="1070"/>
                    <a:pt x="123536" y="949"/>
                  </a:cubicBezTo>
                  <a:close/>
                </a:path>
              </a:pathLst>
            </a:custGeom>
            <a:solidFill>
              <a:schemeClr val="accent1"/>
            </a:solidFill>
            <a:ln w="2977"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dirty="0"/>
            </a:p>
          </p:txBody>
        </p:sp>
        <p:cxnSp>
          <p:nvCxnSpPr>
            <p:cNvPr id="14" name="Straight Connector 13">
              <a:extLst>
                <a:ext uri="{FF2B5EF4-FFF2-40B4-BE49-F238E27FC236}">
                  <a16:creationId xmlns:a16="http://schemas.microsoft.com/office/drawing/2014/main" id="{B5257D28-D930-675D-D847-12AA1489494A}"/>
                </a:ext>
              </a:extLst>
            </p:cNvPr>
            <p:cNvCxnSpPr>
              <a:cxnSpLocks/>
            </p:cNvCxnSpPr>
            <p:nvPr/>
          </p:nvCxnSpPr>
          <p:spPr>
            <a:xfrm>
              <a:off x="4857423" y="1921454"/>
              <a:ext cx="0" cy="904876"/>
            </a:xfrm>
            <a:prstGeom prst="line">
              <a:avLst/>
            </a:prstGeom>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500E909B-4895-F374-CFBA-AD8C729F07AF}"/>
                </a:ext>
              </a:extLst>
            </p:cNvPr>
            <p:cNvSpPr txBox="1"/>
            <p:nvPr/>
          </p:nvSpPr>
          <p:spPr>
            <a:xfrm>
              <a:off x="4857423" y="2887730"/>
              <a:ext cx="1623091" cy="338555"/>
            </a:xfrm>
            <a:prstGeom prst="rect">
              <a:avLst/>
            </a:prstGeom>
            <a:noFill/>
          </p:spPr>
          <p:txBody>
            <a:bodyPr wrap="square">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dirty="0">
                  <a:solidFill>
                    <a:sysClr val="windowText" lastClr="000000"/>
                  </a:solidFill>
                </a:rPr>
                <a:t>Statement 02</a:t>
              </a:r>
            </a:p>
          </p:txBody>
        </p:sp>
        <p:sp>
          <p:nvSpPr>
            <p:cNvPr id="23" name="TextBox 22">
              <a:extLst>
                <a:ext uri="{FF2B5EF4-FFF2-40B4-BE49-F238E27FC236}">
                  <a16:creationId xmlns:a16="http://schemas.microsoft.com/office/drawing/2014/main" id="{6654AD8E-2E14-BB3D-CFAC-A1B24F45EB0F}"/>
                </a:ext>
              </a:extLst>
            </p:cNvPr>
            <p:cNvSpPr txBox="1"/>
            <p:nvPr/>
          </p:nvSpPr>
          <p:spPr>
            <a:xfrm>
              <a:off x="4873033" y="3140497"/>
              <a:ext cx="3022786" cy="1025921"/>
            </a:xfrm>
            <a:prstGeom prst="rect">
              <a:avLst/>
            </a:prstGeom>
            <a:noFill/>
          </p:spPr>
          <p:txBody>
            <a:bodyPr wrap="square" lIns="91440" tIns="45720" rIns="91440" bIns="45720" anchor="t">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i="1" dirty="0">
                  <a:ea typeface="+mn-lt"/>
                  <a:cs typeface="+mn-lt"/>
                </a:rPr>
                <a:t>Enlist the factors that made the customers feel 'Highly Satisfied' and rate the service '5' on the scale of 1 to 5.</a:t>
              </a:r>
              <a:endParaRPr lang="en-US" sz="1050" i="1" dirty="0">
                <a:ea typeface="Calibri"/>
                <a:cs typeface="Calibri"/>
              </a:endParaRPr>
            </a:p>
          </p:txBody>
        </p:sp>
        <p:sp>
          <p:nvSpPr>
            <p:cNvPr id="32" name="Freeform: Shape 31">
              <a:extLst>
                <a:ext uri="{FF2B5EF4-FFF2-40B4-BE49-F238E27FC236}">
                  <a16:creationId xmlns:a16="http://schemas.microsoft.com/office/drawing/2014/main" id="{6BBB0E92-525C-DEE9-F9D9-8FC13623141A}"/>
                </a:ext>
              </a:extLst>
            </p:cNvPr>
            <p:cNvSpPr/>
            <p:nvPr/>
          </p:nvSpPr>
          <p:spPr>
            <a:xfrm>
              <a:off x="4252994" y="3077647"/>
              <a:ext cx="452284" cy="452283"/>
            </a:xfrm>
            <a:custGeom>
              <a:avLst/>
              <a:gdLst>
                <a:gd name="connsiteX0" fmla="*/ 140845 w 220478"/>
                <a:gd name="connsiteY0" fmla="*/ 77497 h 220476"/>
                <a:gd name="connsiteX1" fmla="*/ 100507 w 220478"/>
                <a:gd name="connsiteY1" fmla="*/ 117832 h 220476"/>
                <a:gd name="connsiteX2" fmla="*/ 80811 w 220478"/>
                <a:gd name="connsiteY2" fmla="*/ 98136 h 220476"/>
                <a:gd name="connsiteX3" fmla="*/ 70673 w 220478"/>
                <a:gd name="connsiteY3" fmla="*/ 108274 h 220476"/>
                <a:gd name="connsiteX4" fmla="*/ 100507 w 220478"/>
                <a:gd name="connsiteY4" fmla="*/ 138111 h 220476"/>
                <a:gd name="connsiteX5" fmla="*/ 150983 w 220478"/>
                <a:gd name="connsiteY5" fmla="*/ 87635 h 220476"/>
                <a:gd name="connsiteX6" fmla="*/ 110240 w 220478"/>
                <a:gd name="connsiteY6" fmla="*/ 41778 h 220476"/>
                <a:gd name="connsiteX7" fmla="*/ 178701 w 220478"/>
                <a:gd name="connsiteY7" fmla="*/ 110239 h 220476"/>
                <a:gd name="connsiteX8" fmla="*/ 110240 w 220478"/>
                <a:gd name="connsiteY8" fmla="*/ 178700 h 220476"/>
                <a:gd name="connsiteX9" fmla="*/ 41779 w 220478"/>
                <a:gd name="connsiteY9" fmla="*/ 110239 h 220476"/>
                <a:gd name="connsiteX10" fmla="*/ 110240 w 220478"/>
                <a:gd name="connsiteY10" fmla="*/ 41778 h 220476"/>
                <a:gd name="connsiteX11" fmla="*/ 110240 w 220478"/>
                <a:gd name="connsiteY11" fmla="*/ 32848 h 220476"/>
                <a:gd name="connsiteX12" fmla="*/ 32850 w 220478"/>
                <a:gd name="connsiteY12" fmla="*/ 110238 h 220476"/>
                <a:gd name="connsiteX13" fmla="*/ 110240 w 220478"/>
                <a:gd name="connsiteY13" fmla="*/ 187629 h 220476"/>
                <a:gd name="connsiteX14" fmla="*/ 187631 w 220478"/>
                <a:gd name="connsiteY14" fmla="*/ 110238 h 220476"/>
                <a:gd name="connsiteX15" fmla="*/ 110240 w 220478"/>
                <a:gd name="connsiteY15" fmla="*/ 32848 h 220476"/>
                <a:gd name="connsiteX16" fmla="*/ 123536 w 220478"/>
                <a:gd name="connsiteY16" fmla="*/ 949 h 220476"/>
                <a:gd name="connsiteX17" fmla="*/ 131764 w 220478"/>
                <a:gd name="connsiteY17" fmla="*/ 2731 h 220476"/>
                <a:gd name="connsiteX18" fmla="*/ 138044 w 220478"/>
                <a:gd name="connsiteY18" fmla="*/ 12485 h 220476"/>
                <a:gd name="connsiteX19" fmla="*/ 145203 w 220478"/>
                <a:gd name="connsiteY19" fmla="*/ 14813 h 220476"/>
                <a:gd name="connsiteX20" fmla="*/ 156020 w 220478"/>
                <a:gd name="connsiteY20" fmla="*/ 10613 h 220476"/>
                <a:gd name="connsiteX21" fmla="*/ 156657 w 220478"/>
                <a:gd name="connsiteY21" fmla="*/ 10406 h 220476"/>
                <a:gd name="connsiteX22" fmla="*/ 163932 w 220478"/>
                <a:gd name="connsiteY22" fmla="*/ 14643 h 220476"/>
                <a:gd name="connsiteX23" fmla="*/ 166890 w 220478"/>
                <a:gd name="connsiteY23" fmla="*/ 25862 h 220476"/>
                <a:gd name="connsiteX24" fmla="*/ 172980 w 220478"/>
                <a:gd name="connsiteY24" fmla="*/ 30288 h 220476"/>
                <a:gd name="connsiteX25" fmla="*/ 184565 w 220478"/>
                <a:gd name="connsiteY25" fmla="*/ 29636 h 220476"/>
                <a:gd name="connsiteX26" fmla="*/ 185233 w 220478"/>
                <a:gd name="connsiteY26" fmla="*/ 29636 h 220476"/>
                <a:gd name="connsiteX27" fmla="*/ 190843 w 220478"/>
                <a:gd name="connsiteY27" fmla="*/ 35914 h 220476"/>
                <a:gd name="connsiteX28" fmla="*/ 190191 w 220478"/>
                <a:gd name="connsiteY28" fmla="*/ 47498 h 220476"/>
                <a:gd name="connsiteX29" fmla="*/ 194617 w 220478"/>
                <a:gd name="connsiteY29" fmla="*/ 53589 h 220476"/>
                <a:gd name="connsiteX30" fmla="*/ 205836 w 220478"/>
                <a:gd name="connsiteY30" fmla="*/ 56547 h 220476"/>
                <a:gd name="connsiteX31" fmla="*/ 206472 w 220478"/>
                <a:gd name="connsiteY31" fmla="*/ 56754 h 220476"/>
                <a:gd name="connsiteX32" fmla="*/ 209866 w 220478"/>
                <a:gd name="connsiteY32" fmla="*/ 64459 h 220476"/>
                <a:gd name="connsiteX33" fmla="*/ 205666 w 220478"/>
                <a:gd name="connsiteY33" fmla="*/ 75276 h 220476"/>
                <a:gd name="connsiteX34" fmla="*/ 207994 w 220478"/>
                <a:gd name="connsiteY34" fmla="*/ 82434 h 220476"/>
                <a:gd name="connsiteX35" fmla="*/ 217748 w 220478"/>
                <a:gd name="connsiteY35" fmla="*/ 88715 h 220476"/>
                <a:gd name="connsiteX36" fmla="*/ 218292 w 220478"/>
                <a:gd name="connsiteY36" fmla="*/ 89110 h 220476"/>
                <a:gd name="connsiteX37" fmla="*/ 219135 w 220478"/>
                <a:gd name="connsiteY37" fmla="*/ 97487 h 220476"/>
                <a:gd name="connsiteX38" fmla="*/ 211801 w 220478"/>
                <a:gd name="connsiteY38" fmla="*/ 106473 h 220476"/>
                <a:gd name="connsiteX39" fmla="*/ 211801 w 220478"/>
                <a:gd name="connsiteY39" fmla="*/ 114004 h 220476"/>
                <a:gd name="connsiteX40" fmla="*/ 219135 w 220478"/>
                <a:gd name="connsiteY40" fmla="*/ 122990 h 220476"/>
                <a:gd name="connsiteX41" fmla="*/ 219530 w 220478"/>
                <a:gd name="connsiteY41" fmla="*/ 123534 h 220476"/>
                <a:gd name="connsiteX42" fmla="*/ 217748 w 220478"/>
                <a:gd name="connsiteY42" fmla="*/ 131762 h 220476"/>
                <a:gd name="connsiteX43" fmla="*/ 207994 w 220478"/>
                <a:gd name="connsiteY43" fmla="*/ 138043 h 220476"/>
                <a:gd name="connsiteX44" fmla="*/ 205666 w 220478"/>
                <a:gd name="connsiteY44" fmla="*/ 145201 h 220476"/>
                <a:gd name="connsiteX45" fmla="*/ 209866 w 220478"/>
                <a:gd name="connsiteY45" fmla="*/ 156018 h 220476"/>
                <a:gd name="connsiteX46" fmla="*/ 210073 w 220478"/>
                <a:gd name="connsiteY46" fmla="*/ 156655 h 220476"/>
                <a:gd name="connsiteX47" fmla="*/ 205836 w 220478"/>
                <a:gd name="connsiteY47" fmla="*/ 163930 h 220476"/>
                <a:gd name="connsiteX48" fmla="*/ 194617 w 220478"/>
                <a:gd name="connsiteY48" fmla="*/ 166888 h 220476"/>
                <a:gd name="connsiteX49" fmla="*/ 190191 w 220478"/>
                <a:gd name="connsiteY49" fmla="*/ 172978 h 220476"/>
                <a:gd name="connsiteX50" fmla="*/ 190843 w 220478"/>
                <a:gd name="connsiteY50" fmla="*/ 184563 h 220476"/>
                <a:gd name="connsiteX51" fmla="*/ 190843 w 220478"/>
                <a:gd name="connsiteY51" fmla="*/ 185231 h 220476"/>
                <a:gd name="connsiteX52" fmla="*/ 184565 w 220478"/>
                <a:gd name="connsiteY52" fmla="*/ 190841 h 220476"/>
                <a:gd name="connsiteX53" fmla="*/ 172980 w 220478"/>
                <a:gd name="connsiteY53" fmla="*/ 190189 h 220476"/>
                <a:gd name="connsiteX54" fmla="*/ 166890 w 220478"/>
                <a:gd name="connsiteY54" fmla="*/ 194615 h 220476"/>
                <a:gd name="connsiteX55" fmla="*/ 163932 w 220478"/>
                <a:gd name="connsiteY55" fmla="*/ 205834 h 220476"/>
                <a:gd name="connsiteX56" fmla="*/ 163725 w 220478"/>
                <a:gd name="connsiteY56" fmla="*/ 206470 h 220476"/>
                <a:gd name="connsiteX57" fmla="*/ 156020 w 220478"/>
                <a:gd name="connsiteY57" fmla="*/ 209864 h 220476"/>
                <a:gd name="connsiteX58" fmla="*/ 145203 w 220478"/>
                <a:gd name="connsiteY58" fmla="*/ 205664 h 220476"/>
                <a:gd name="connsiteX59" fmla="*/ 138044 w 220478"/>
                <a:gd name="connsiteY59" fmla="*/ 207992 h 220476"/>
                <a:gd name="connsiteX60" fmla="*/ 131764 w 220478"/>
                <a:gd name="connsiteY60" fmla="*/ 217746 h 220476"/>
                <a:gd name="connsiteX61" fmla="*/ 131369 w 220478"/>
                <a:gd name="connsiteY61" fmla="*/ 218290 h 220476"/>
                <a:gd name="connsiteX62" fmla="*/ 122992 w 220478"/>
                <a:gd name="connsiteY62" fmla="*/ 219133 h 220476"/>
                <a:gd name="connsiteX63" fmla="*/ 114006 w 220478"/>
                <a:gd name="connsiteY63" fmla="*/ 211799 h 220476"/>
                <a:gd name="connsiteX64" fmla="*/ 106475 w 220478"/>
                <a:gd name="connsiteY64" fmla="*/ 211799 h 220476"/>
                <a:gd name="connsiteX65" fmla="*/ 97489 w 220478"/>
                <a:gd name="connsiteY65" fmla="*/ 219133 h 220476"/>
                <a:gd name="connsiteX66" fmla="*/ 96945 w 220478"/>
                <a:gd name="connsiteY66" fmla="*/ 219528 h 220476"/>
                <a:gd name="connsiteX67" fmla="*/ 88717 w 220478"/>
                <a:gd name="connsiteY67" fmla="*/ 217746 h 220476"/>
                <a:gd name="connsiteX68" fmla="*/ 82436 w 220478"/>
                <a:gd name="connsiteY68" fmla="*/ 207992 h 220476"/>
                <a:gd name="connsiteX69" fmla="*/ 75278 w 220478"/>
                <a:gd name="connsiteY69" fmla="*/ 205664 h 220476"/>
                <a:gd name="connsiteX70" fmla="*/ 64461 w 220478"/>
                <a:gd name="connsiteY70" fmla="*/ 209864 h 220476"/>
                <a:gd name="connsiteX71" fmla="*/ 63824 w 220478"/>
                <a:gd name="connsiteY71" fmla="*/ 210071 h 220476"/>
                <a:gd name="connsiteX72" fmla="*/ 56549 w 220478"/>
                <a:gd name="connsiteY72" fmla="*/ 205834 h 220476"/>
                <a:gd name="connsiteX73" fmla="*/ 53590 w 220478"/>
                <a:gd name="connsiteY73" fmla="*/ 194615 h 220476"/>
                <a:gd name="connsiteX74" fmla="*/ 47500 w 220478"/>
                <a:gd name="connsiteY74" fmla="*/ 190189 h 220476"/>
                <a:gd name="connsiteX75" fmla="*/ 35916 w 220478"/>
                <a:gd name="connsiteY75" fmla="*/ 190841 h 220476"/>
                <a:gd name="connsiteX76" fmla="*/ 35248 w 220478"/>
                <a:gd name="connsiteY76" fmla="*/ 190841 h 220476"/>
                <a:gd name="connsiteX77" fmla="*/ 29638 w 220478"/>
                <a:gd name="connsiteY77" fmla="*/ 184563 h 220476"/>
                <a:gd name="connsiteX78" fmla="*/ 30290 w 220478"/>
                <a:gd name="connsiteY78" fmla="*/ 172978 h 220476"/>
                <a:gd name="connsiteX79" fmla="*/ 25864 w 220478"/>
                <a:gd name="connsiteY79" fmla="*/ 166888 h 220476"/>
                <a:gd name="connsiteX80" fmla="*/ 14645 w 220478"/>
                <a:gd name="connsiteY80" fmla="*/ 163930 h 220476"/>
                <a:gd name="connsiteX81" fmla="*/ 14008 w 220478"/>
                <a:gd name="connsiteY81" fmla="*/ 163723 h 220476"/>
                <a:gd name="connsiteX82" fmla="*/ 10615 w 220478"/>
                <a:gd name="connsiteY82" fmla="*/ 156018 h 220476"/>
                <a:gd name="connsiteX83" fmla="*/ 14815 w 220478"/>
                <a:gd name="connsiteY83" fmla="*/ 145201 h 220476"/>
                <a:gd name="connsiteX84" fmla="*/ 12487 w 220478"/>
                <a:gd name="connsiteY84" fmla="*/ 138043 h 220476"/>
                <a:gd name="connsiteX85" fmla="*/ 2733 w 220478"/>
                <a:gd name="connsiteY85" fmla="*/ 131762 h 220476"/>
                <a:gd name="connsiteX86" fmla="*/ 2188 w 220478"/>
                <a:gd name="connsiteY86" fmla="*/ 131366 h 220476"/>
                <a:gd name="connsiteX87" fmla="*/ 1343 w 220478"/>
                <a:gd name="connsiteY87" fmla="*/ 122990 h 220476"/>
                <a:gd name="connsiteX88" fmla="*/ 8680 w 220478"/>
                <a:gd name="connsiteY88" fmla="*/ 114004 h 220476"/>
                <a:gd name="connsiteX89" fmla="*/ 8680 w 220478"/>
                <a:gd name="connsiteY89" fmla="*/ 106473 h 220476"/>
                <a:gd name="connsiteX90" fmla="*/ 1343 w 220478"/>
                <a:gd name="connsiteY90" fmla="*/ 97487 h 220476"/>
                <a:gd name="connsiteX91" fmla="*/ 947 w 220478"/>
                <a:gd name="connsiteY91" fmla="*/ 96942 h 220476"/>
                <a:gd name="connsiteX92" fmla="*/ 2733 w 220478"/>
                <a:gd name="connsiteY92" fmla="*/ 88715 h 220476"/>
                <a:gd name="connsiteX93" fmla="*/ 12487 w 220478"/>
                <a:gd name="connsiteY93" fmla="*/ 82434 h 220476"/>
                <a:gd name="connsiteX94" fmla="*/ 14815 w 220478"/>
                <a:gd name="connsiteY94" fmla="*/ 75276 h 220476"/>
                <a:gd name="connsiteX95" fmla="*/ 10615 w 220478"/>
                <a:gd name="connsiteY95" fmla="*/ 64459 h 220476"/>
                <a:gd name="connsiteX96" fmla="*/ 10408 w 220478"/>
                <a:gd name="connsiteY96" fmla="*/ 63822 h 220476"/>
                <a:gd name="connsiteX97" fmla="*/ 14645 w 220478"/>
                <a:gd name="connsiteY97" fmla="*/ 56547 h 220476"/>
                <a:gd name="connsiteX98" fmla="*/ 25864 w 220478"/>
                <a:gd name="connsiteY98" fmla="*/ 53589 h 220476"/>
                <a:gd name="connsiteX99" fmla="*/ 30290 w 220478"/>
                <a:gd name="connsiteY99" fmla="*/ 47498 h 220476"/>
                <a:gd name="connsiteX100" fmla="*/ 29638 w 220478"/>
                <a:gd name="connsiteY100" fmla="*/ 35914 h 220476"/>
                <a:gd name="connsiteX101" fmla="*/ 29638 w 220478"/>
                <a:gd name="connsiteY101" fmla="*/ 35246 h 220476"/>
                <a:gd name="connsiteX102" fmla="*/ 35916 w 220478"/>
                <a:gd name="connsiteY102" fmla="*/ 29636 h 220476"/>
                <a:gd name="connsiteX103" fmla="*/ 47500 w 220478"/>
                <a:gd name="connsiteY103" fmla="*/ 30288 h 220476"/>
                <a:gd name="connsiteX104" fmla="*/ 53590 w 220478"/>
                <a:gd name="connsiteY104" fmla="*/ 25862 h 220476"/>
                <a:gd name="connsiteX105" fmla="*/ 56549 w 220478"/>
                <a:gd name="connsiteY105" fmla="*/ 14643 h 220476"/>
                <a:gd name="connsiteX106" fmla="*/ 56756 w 220478"/>
                <a:gd name="connsiteY106" fmla="*/ 14006 h 220476"/>
                <a:gd name="connsiteX107" fmla="*/ 64461 w 220478"/>
                <a:gd name="connsiteY107" fmla="*/ 10613 h 220476"/>
                <a:gd name="connsiteX108" fmla="*/ 75278 w 220478"/>
                <a:gd name="connsiteY108" fmla="*/ 14813 h 220476"/>
                <a:gd name="connsiteX109" fmla="*/ 82436 w 220478"/>
                <a:gd name="connsiteY109" fmla="*/ 12485 h 220476"/>
                <a:gd name="connsiteX110" fmla="*/ 88717 w 220478"/>
                <a:gd name="connsiteY110" fmla="*/ 2731 h 220476"/>
                <a:gd name="connsiteX111" fmla="*/ 89112 w 220478"/>
                <a:gd name="connsiteY111" fmla="*/ 2187 h 220476"/>
                <a:gd name="connsiteX112" fmla="*/ 97489 w 220478"/>
                <a:gd name="connsiteY112" fmla="*/ 1344 h 220476"/>
                <a:gd name="connsiteX113" fmla="*/ 106475 w 220478"/>
                <a:gd name="connsiteY113" fmla="*/ 8678 h 220476"/>
                <a:gd name="connsiteX114" fmla="*/ 114006 w 220478"/>
                <a:gd name="connsiteY114" fmla="*/ 8678 h 220476"/>
                <a:gd name="connsiteX115" fmla="*/ 122992 w 220478"/>
                <a:gd name="connsiteY115" fmla="*/ 1344 h 220476"/>
                <a:gd name="connsiteX116" fmla="*/ 123536 w 220478"/>
                <a:gd name="connsiteY116" fmla="*/ 949 h 22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0478" h="220476">
                  <a:moveTo>
                    <a:pt x="140845" y="77497"/>
                  </a:moveTo>
                  <a:lnTo>
                    <a:pt x="100507" y="117832"/>
                  </a:lnTo>
                  <a:lnTo>
                    <a:pt x="80811" y="98136"/>
                  </a:lnTo>
                  <a:lnTo>
                    <a:pt x="70673" y="108274"/>
                  </a:lnTo>
                  <a:lnTo>
                    <a:pt x="100507" y="138111"/>
                  </a:lnTo>
                  <a:lnTo>
                    <a:pt x="150983" y="87635"/>
                  </a:lnTo>
                  <a:close/>
                  <a:moveTo>
                    <a:pt x="110240" y="41778"/>
                  </a:moveTo>
                  <a:cubicBezTo>
                    <a:pt x="148032" y="41821"/>
                    <a:pt x="178658" y="72447"/>
                    <a:pt x="178701" y="110239"/>
                  </a:cubicBezTo>
                  <a:cubicBezTo>
                    <a:pt x="178701" y="148049"/>
                    <a:pt x="148050" y="178700"/>
                    <a:pt x="110240" y="178700"/>
                  </a:cubicBezTo>
                  <a:cubicBezTo>
                    <a:pt x="72430" y="178700"/>
                    <a:pt x="41779" y="148049"/>
                    <a:pt x="41779" y="110239"/>
                  </a:cubicBezTo>
                  <a:cubicBezTo>
                    <a:pt x="41779" y="72429"/>
                    <a:pt x="72430" y="41778"/>
                    <a:pt x="110240" y="41778"/>
                  </a:cubicBezTo>
                  <a:close/>
                  <a:moveTo>
                    <a:pt x="110240" y="32848"/>
                  </a:moveTo>
                  <a:cubicBezTo>
                    <a:pt x="67499" y="32848"/>
                    <a:pt x="32850" y="67497"/>
                    <a:pt x="32850" y="110238"/>
                  </a:cubicBezTo>
                  <a:cubicBezTo>
                    <a:pt x="32850" y="152980"/>
                    <a:pt x="67499" y="187629"/>
                    <a:pt x="110240" y="187629"/>
                  </a:cubicBezTo>
                  <a:cubicBezTo>
                    <a:pt x="152962" y="187581"/>
                    <a:pt x="187583" y="152960"/>
                    <a:pt x="187631" y="110238"/>
                  </a:cubicBezTo>
                  <a:cubicBezTo>
                    <a:pt x="187631" y="67497"/>
                    <a:pt x="152982" y="32848"/>
                    <a:pt x="110240" y="32848"/>
                  </a:cubicBezTo>
                  <a:close/>
                  <a:moveTo>
                    <a:pt x="123536" y="949"/>
                  </a:moveTo>
                  <a:cubicBezTo>
                    <a:pt x="126300" y="-831"/>
                    <a:pt x="129984" y="-33"/>
                    <a:pt x="131764" y="2731"/>
                  </a:cubicBezTo>
                  <a:lnTo>
                    <a:pt x="138044" y="12485"/>
                  </a:lnTo>
                  <a:cubicBezTo>
                    <a:pt x="139575" y="14863"/>
                    <a:pt x="142567" y="15836"/>
                    <a:pt x="145203" y="14813"/>
                  </a:cubicBezTo>
                  <a:lnTo>
                    <a:pt x="156020" y="10613"/>
                  </a:lnTo>
                  <a:cubicBezTo>
                    <a:pt x="156228" y="10532"/>
                    <a:pt x="156441" y="10463"/>
                    <a:pt x="156657" y="10406"/>
                  </a:cubicBezTo>
                  <a:cubicBezTo>
                    <a:pt x="159836" y="9567"/>
                    <a:pt x="163093" y="11464"/>
                    <a:pt x="163932" y="14643"/>
                  </a:cubicBezTo>
                  <a:lnTo>
                    <a:pt x="166890" y="25862"/>
                  </a:lnTo>
                  <a:cubicBezTo>
                    <a:pt x="167611" y="28596"/>
                    <a:pt x="170157" y="30446"/>
                    <a:pt x="172980" y="30288"/>
                  </a:cubicBezTo>
                  <a:lnTo>
                    <a:pt x="184565" y="29636"/>
                  </a:lnTo>
                  <a:cubicBezTo>
                    <a:pt x="184787" y="29624"/>
                    <a:pt x="185010" y="29624"/>
                    <a:pt x="185233" y="29636"/>
                  </a:cubicBezTo>
                  <a:cubicBezTo>
                    <a:pt x="188515" y="29820"/>
                    <a:pt x="191027" y="32631"/>
                    <a:pt x="190843" y="35914"/>
                  </a:cubicBezTo>
                  <a:lnTo>
                    <a:pt x="190191" y="47498"/>
                  </a:lnTo>
                  <a:cubicBezTo>
                    <a:pt x="190032" y="50322"/>
                    <a:pt x="191882" y="52868"/>
                    <a:pt x="194617" y="53589"/>
                  </a:cubicBezTo>
                  <a:lnTo>
                    <a:pt x="205836" y="56547"/>
                  </a:lnTo>
                  <a:cubicBezTo>
                    <a:pt x="206052" y="56604"/>
                    <a:pt x="206264" y="56673"/>
                    <a:pt x="206472" y="56754"/>
                  </a:cubicBezTo>
                  <a:cubicBezTo>
                    <a:pt x="209537" y="57945"/>
                    <a:pt x="211057" y="61394"/>
                    <a:pt x="209866" y="64459"/>
                  </a:cubicBezTo>
                  <a:lnTo>
                    <a:pt x="205666" y="75276"/>
                  </a:lnTo>
                  <a:cubicBezTo>
                    <a:pt x="204643" y="77912"/>
                    <a:pt x="205616" y="80904"/>
                    <a:pt x="207994" y="82434"/>
                  </a:cubicBezTo>
                  <a:lnTo>
                    <a:pt x="217748" y="88715"/>
                  </a:lnTo>
                  <a:cubicBezTo>
                    <a:pt x="217936" y="88836"/>
                    <a:pt x="218118" y="88968"/>
                    <a:pt x="218292" y="89110"/>
                  </a:cubicBezTo>
                  <a:cubicBezTo>
                    <a:pt x="220838" y="91191"/>
                    <a:pt x="221215" y="94941"/>
                    <a:pt x="219135" y="97487"/>
                  </a:cubicBezTo>
                  <a:lnTo>
                    <a:pt x="211801" y="106473"/>
                  </a:lnTo>
                  <a:cubicBezTo>
                    <a:pt x="210011" y="108664"/>
                    <a:pt x="210011" y="111812"/>
                    <a:pt x="211801" y="114004"/>
                  </a:cubicBezTo>
                  <a:lnTo>
                    <a:pt x="219135" y="122990"/>
                  </a:lnTo>
                  <a:cubicBezTo>
                    <a:pt x="219277" y="123164"/>
                    <a:pt x="219409" y="123345"/>
                    <a:pt x="219530" y="123534"/>
                  </a:cubicBezTo>
                  <a:cubicBezTo>
                    <a:pt x="221310" y="126298"/>
                    <a:pt x="220512" y="129982"/>
                    <a:pt x="217748" y="131762"/>
                  </a:cubicBezTo>
                  <a:lnTo>
                    <a:pt x="207994" y="138043"/>
                  </a:lnTo>
                  <a:cubicBezTo>
                    <a:pt x="205616" y="139573"/>
                    <a:pt x="204643" y="142565"/>
                    <a:pt x="205666" y="145201"/>
                  </a:cubicBezTo>
                  <a:lnTo>
                    <a:pt x="209866" y="156018"/>
                  </a:lnTo>
                  <a:cubicBezTo>
                    <a:pt x="209947" y="156226"/>
                    <a:pt x="210016" y="156439"/>
                    <a:pt x="210073" y="156655"/>
                  </a:cubicBezTo>
                  <a:cubicBezTo>
                    <a:pt x="210912" y="159834"/>
                    <a:pt x="209015" y="163091"/>
                    <a:pt x="205836" y="163930"/>
                  </a:cubicBezTo>
                  <a:lnTo>
                    <a:pt x="194617" y="166888"/>
                  </a:lnTo>
                  <a:cubicBezTo>
                    <a:pt x="191882" y="167609"/>
                    <a:pt x="190032" y="170155"/>
                    <a:pt x="190191" y="172978"/>
                  </a:cubicBezTo>
                  <a:lnTo>
                    <a:pt x="190843" y="184563"/>
                  </a:lnTo>
                  <a:cubicBezTo>
                    <a:pt x="190855" y="184786"/>
                    <a:pt x="190855" y="185009"/>
                    <a:pt x="190843" y="185231"/>
                  </a:cubicBezTo>
                  <a:cubicBezTo>
                    <a:pt x="190658" y="188513"/>
                    <a:pt x="187848" y="191025"/>
                    <a:pt x="184565" y="190841"/>
                  </a:cubicBezTo>
                  <a:lnTo>
                    <a:pt x="172980" y="190189"/>
                  </a:lnTo>
                  <a:cubicBezTo>
                    <a:pt x="170157" y="190031"/>
                    <a:pt x="167611" y="191881"/>
                    <a:pt x="166890" y="194615"/>
                  </a:cubicBezTo>
                  <a:lnTo>
                    <a:pt x="163932" y="205834"/>
                  </a:lnTo>
                  <a:cubicBezTo>
                    <a:pt x="163875" y="206050"/>
                    <a:pt x="163805" y="206262"/>
                    <a:pt x="163725" y="206470"/>
                  </a:cubicBezTo>
                  <a:cubicBezTo>
                    <a:pt x="162534" y="209535"/>
                    <a:pt x="159085" y="211055"/>
                    <a:pt x="156020" y="209864"/>
                  </a:cubicBezTo>
                  <a:lnTo>
                    <a:pt x="145203" y="205664"/>
                  </a:lnTo>
                  <a:cubicBezTo>
                    <a:pt x="142567" y="204641"/>
                    <a:pt x="139575" y="205614"/>
                    <a:pt x="138044" y="207992"/>
                  </a:cubicBezTo>
                  <a:lnTo>
                    <a:pt x="131764" y="217746"/>
                  </a:lnTo>
                  <a:cubicBezTo>
                    <a:pt x="131642" y="217934"/>
                    <a:pt x="131511" y="218116"/>
                    <a:pt x="131369" y="218290"/>
                  </a:cubicBezTo>
                  <a:cubicBezTo>
                    <a:pt x="129288" y="220836"/>
                    <a:pt x="125538" y="221213"/>
                    <a:pt x="122992" y="219133"/>
                  </a:cubicBezTo>
                  <a:lnTo>
                    <a:pt x="114006" y="211799"/>
                  </a:lnTo>
                  <a:cubicBezTo>
                    <a:pt x="111814" y="210009"/>
                    <a:pt x="108666" y="210009"/>
                    <a:pt x="106475" y="211799"/>
                  </a:cubicBezTo>
                  <a:lnTo>
                    <a:pt x="97489" y="219133"/>
                  </a:lnTo>
                  <a:cubicBezTo>
                    <a:pt x="97315" y="219275"/>
                    <a:pt x="97134" y="219407"/>
                    <a:pt x="96945" y="219528"/>
                  </a:cubicBezTo>
                  <a:cubicBezTo>
                    <a:pt x="94181" y="221308"/>
                    <a:pt x="90497" y="220510"/>
                    <a:pt x="88717" y="217746"/>
                  </a:cubicBezTo>
                  <a:lnTo>
                    <a:pt x="82436" y="207992"/>
                  </a:lnTo>
                  <a:cubicBezTo>
                    <a:pt x="80906" y="205614"/>
                    <a:pt x="77914" y="204641"/>
                    <a:pt x="75278" y="205664"/>
                  </a:cubicBezTo>
                  <a:lnTo>
                    <a:pt x="64461" y="209864"/>
                  </a:lnTo>
                  <a:cubicBezTo>
                    <a:pt x="64253" y="209945"/>
                    <a:pt x="64040" y="210014"/>
                    <a:pt x="63824" y="210071"/>
                  </a:cubicBezTo>
                  <a:cubicBezTo>
                    <a:pt x="60645" y="210910"/>
                    <a:pt x="57388" y="209013"/>
                    <a:pt x="56549" y="205834"/>
                  </a:cubicBezTo>
                  <a:lnTo>
                    <a:pt x="53590" y="194615"/>
                  </a:lnTo>
                  <a:cubicBezTo>
                    <a:pt x="52870" y="191881"/>
                    <a:pt x="50324" y="190031"/>
                    <a:pt x="47500" y="190189"/>
                  </a:cubicBezTo>
                  <a:lnTo>
                    <a:pt x="35916" y="190841"/>
                  </a:lnTo>
                  <a:cubicBezTo>
                    <a:pt x="35693" y="190853"/>
                    <a:pt x="35470" y="190853"/>
                    <a:pt x="35248" y="190841"/>
                  </a:cubicBezTo>
                  <a:cubicBezTo>
                    <a:pt x="31965" y="190657"/>
                    <a:pt x="29454" y="187846"/>
                    <a:pt x="29638" y="184563"/>
                  </a:cubicBezTo>
                  <a:lnTo>
                    <a:pt x="30290" y="172978"/>
                  </a:lnTo>
                  <a:cubicBezTo>
                    <a:pt x="30448" y="170155"/>
                    <a:pt x="28598" y="167609"/>
                    <a:pt x="25864" y="166888"/>
                  </a:cubicBezTo>
                  <a:lnTo>
                    <a:pt x="14645" y="163930"/>
                  </a:lnTo>
                  <a:cubicBezTo>
                    <a:pt x="14429" y="163873"/>
                    <a:pt x="14216" y="163803"/>
                    <a:pt x="14008" y="163723"/>
                  </a:cubicBezTo>
                  <a:cubicBezTo>
                    <a:pt x="10944" y="162532"/>
                    <a:pt x="9424" y="159083"/>
                    <a:pt x="10615" y="156018"/>
                  </a:cubicBezTo>
                  <a:lnTo>
                    <a:pt x="14815" y="145201"/>
                  </a:lnTo>
                  <a:cubicBezTo>
                    <a:pt x="15838" y="142565"/>
                    <a:pt x="14864" y="139573"/>
                    <a:pt x="12487" y="138043"/>
                  </a:cubicBezTo>
                  <a:lnTo>
                    <a:pt x="2733" y="131762"/>
                  </a:lnTo>
                  <a:cubicBezTo>
                    <a:pt x="2544" y="131641"/>
                    <a:pt x="2362" y="131508"/>
                    <a:pt x="2188" y="131366"/>
                  </a:cubicBezTo>
                  <a:cubicBezTo>
                    <a:pt x="-358" y="129287"/>
                    <a:pt x="-737" y="125536"/>
                    <a:pt x="1343" y="122990"/>
                  </a:cubicBezTo>
                  <a:lnTo>
                    <a:pt x="8680" y="114004"/>
                  </a:lnTo>
                  <a:cubicBezTo>
                    <a:pt x="10470" y="111812"/>
                    <a:pt x="10470" y="108664"/>
                    <a:pt x="8680" y="106473"/>
                  </a:cubicBezTo>
                  <a:lnTo>
                    <a:pt x="1343" y="97487"/>
                  </a:lnTo>
                  <a:cubicBezTo>
                    <a:pt x="1201" y="97313"/>
                    <a:pt x="1069" y="97131"/>
                    <a:pt x="947" y="96942"/>
                  </a:cubicBezTo>
                  <a:cubicBezTo>
                    <a:pt x="-832" y="94178"/>
                    <a:pt x="-32" y="90494"/>
                    <a:pt x="2733" y="88715"/>
                  </a:cubicBezTo>
                  <a:lnTo>
                    <a:pt x="12487" y="82434"/>
                  </a:lnTo>
                  <a:cubicBezTo>
                    <a:pt x="14864" y="80904"/>
                    <a:pt x="15838" y="77912"/>
                    <a:pt x="14815" y="75276"/>
                  </a:cubicBezTo>
                  <a:lnTo>
                    <a:pt x="10615" y="64459"/>
                  </a:lnTo>
                  <a:cubicBezTo>
                    <a:pt x="10534" y="64251"/>
                    <a:pt x="10465" y="64038"/>
                    <a:pt x="10408" y="63822"/>
                  </a:cubicBezTo>
                  <a:cubicBezTo>
                    <a:pt x="9569" y="60643"/>
                    <a:pt x="11466" y="57386"/>
                    <a:pt x="14645" y="56547"/>
                  </a:cubicBezTo>
                  <a:lnTo>
                    <a:pt x="25864" y="53589"/>
                  </a:lnTo>
                  <a:cubicBezTo>
                    <a:pt x="28598" y="52868"/>
                    <a:pt x="30448" y="50322"/>
                    <a:pt x="30290" y="47498"/>
                  </a:cubicBezTo>
                  <a:lnTo>
                    <a:pt x="29638" y="35914"/>
                  </a:lnTo>
                  <a:cubicBezTo>
                    <a:pt x="29626" y="35691"/>
                    <a:pt x="29626" y="35468"/>
                    <a:pt x="29638" y="35246"/>
                  </a:cubicBezTo>
                  <a:cubicBezTo>
                    <a:pt x="29822" y="31963"/>
                    <a:pt x="32633" y="29452"/>
                    <a:pt x="35916" y="29636"/>
                  </a:cubicBezTo>
                  <a:lnTo>
                    <a:pt x="47500" y="30288"/>
                  </a:lnTo>
                  <a:cubicBezTo>
                    <a:pt x="50324" y="30446"/>
                    <a:pt x="52870" y="28596"/>
                    <a:pt x="53590" y="25862"/>
                  </a:cubicBezTo>
                  <a:lnTo>
                    <a:pt x="56549" y="14643"/>
                  </a:lnTo>
                  <a:cubicBezTo>
                    <a:pt x="56606" y="14427"/>
                    <a:pt x="56675" y="14215"/>
                    <a:pt x="56756" y="14006"/>
                  </a:cubicBezTo>
                  <a:cubicBezTo>
                    <a:pt x="57947" y="10942"/>
                    <a:pt x="61396" y="9422"/>
                    <a:pt x="64461" y="10613"/>
                  </a:cubicBezTo>
                  <a:lnTo>
                    <a:pt x="75278" y="14813"/>
                  </a:lnTo>
                  <a:cubicBezTo>
                    <a:pt x="77914" y="15836"/>
                    <a:pt x="80906" y="14863"/>
                    <a:pt x="82436" y="12485"/>
                  </a:cubicBezTo>
                  <a:lnTo>
                    <a:pt x="88717" y="2731"/>
                  </a:lnTo>
                  <a:cubicBezTo>
                    <a:pt x="88838" y="2543"/>
                    <a:pt x="88970" y="2361"/>
                    <a:pt x="89112" y="2187"/>
                  </a:cubicBezTo>
                  <a:cubicBezTo>
                    <a:pt x="91192" y="-359"/>
                    <a:pt x="94943" y="-736"/>
                    <a:pt x="97489" y="1344"/>
                  </a:cubicBezTo>
                  <a:lnTo>
                    <a:pt x="106475" y="8678"/>
                  </a:lnTo>
                  <a:cubicBezTo>
                    <a:pt x="108666" y="10468"/>
                    <a:pt x="111814" y="10468"/>
                    <a:pt x="114006" y="8678"/>
                  </a:cubicBezTo>
                  <a:lnTo>
                    <a:pt x="122992" y="1344"/>
                  </a:lnTo>
                  <a:cubicBezTo>
                    <a:pt x="123166" y="1202"/>
                    <a:pt x="123347" y="1070"/>
                    <a:pt x="123536" y="949"/>
                  </a:cubicBezTo>
                  <a:close/>
                </a:path>
              </a:pathLst>
            </a:custGeom>
            <a:solidFill>
              <a:schemeClr val="accent4"/>
            </a:solidFill>
            <a:ln w="2977" cap="flat">
              <a:noFill/>
              <a:prstDash val="solid"/>
              <a:miter/>
            </a:ln>
          </p:spPr>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dirty="0"/>
            </a:p>
          </p:txBody>
        </p:sp>
        <p:cxnSp>
          <p:nvCxnSpPr>
            <p:cNvPr id="33" name="Straight Connector 32">
              <a:extLst>
                <a:ext uri="{FF2B5EF4-FFF2-40B4-BE49-F238E27FC236}">
                  <a16:creationId xmlns:a16="http://schemas.microsoft.com/office/drawing/2014/main" id="{39C352F8-8E47-4E32-8BB7-2595F9E84B49}"/>
                </a:ext>
              </a:extLst>
            </p:cNvPr>
            <p:cNvCxnSpPr>
              <a:cxnSpLocks/>
            </p:cNvCxnSpPr>
            <p:nvPr/>
          </p:nvCxnSpPr>
          <p:spPr>
            <a:xfrm flipV="1">
              <a:off x="4857423" y="3226931"/>
              <a:ext cx="0" cy="961972"/>
            </a:xfrm>
            <a:prstGeom prst="line">
              <a:avLst/>
            </a:prstGeom>
            <a:ln/>
          </p:spPr>
          <p:style>
            <a:lnRef idx="3">
              <a:schemeClr val="accent4"/>
            </a:lnRef>
            <a:fillRef idx="0">
              <a:schemeClr val="accent4"/>
            </a:fillRef>
            <a:effectRef idx="2">
              <a:schemeClr val="accent4"/>
            </a:effectRef>
            <a:fontRef idx="minor">
              <a:schemeClr val="tx1"/>
            </a:fontRef>
          </p:style>
        </p:cxnSp>
      </p:grpSp>
      <p:sp>
        <p:nvSpPr>
          <p:cNvPr id="15" name="Freeform: Shape 14">
            <a:extLst>
              <a:ext uri="{FF2B5EF4-FFF2-40B4-BE49-F238E27FC236}">
                <a16:creationId xmlns:a16="http://schemas.microsoft.com/office/drawing/2014/main" id="{F7BE1719-689A-DF3F-9A34-60C7A0EB1BFA}"/>
              </a:ext>
            </a:extLst>
          </p:cNvPr>
          <p:cNvSpPr/>
          <p:nvPr/>
        </p:nvSpPr>
        <p:spPr>
          <a:xfrm>
            <a:off x="3212784" y="3348347"/>
            <a:ext cx="339213" cy="339212"/>
          </a:xfrm>
          <a:custGeom>
            <a:avLst/>
            <a:gdLst>
              <a:gd name="connsiteX0" fmla="*/ 140845 w 220478"/>
              <a:gd name="connsiteY0" fmla="*/ 77497 h 220476"/>
              <a:gd name="connsiteX1" fmla="*/ 100507 w 220478"/>
              <a:gd name="connsiteY1" fmla="*/ 117832 h 220476"/>
              <a:gd name="connsiteX2" fmla="*/ 80811 w 220478"/>
              <a:gd name="connsiteY2" fmla="*/ 98136 h 220476"/>
              <a:gd name="connsiteX3" fmla="*/ 70673 w 220478"/>
              <a:gd name="connsiteY3" fmla="*/ 108274 h 220476"/>
              <a:gd name="connsiteX4" fmla="*/ 100507 w 220478"/>
              <a:gd name="connsiteY4" fmla="*/ 138111 h 220476"/>
              <a:gd name="connsiteX5" fmla="*/ 150983 w 220478"/>
              <a:gd name="connsiteY5" fmla="*/ 87635 h 220476"/>
              <a:gd name="connsiteX6" fmla="*/ 110240 w 220478"/>
              <a:gd name="connsiteY6" fmla="*/ 41778 h 220476"/>
              <a:gd name="connsiteX7" fmla="*/ 178701 w 220478"/>
              <a:gd name="connsiteY7" fmla="*/ 110239 h 220476"/>
              <a:gd name="connsiteX8" fmla="*/ 110240 w 220478"/>
              <a:gd name="connsiteY8" fmla="*/ 178700 h 220476"/>
              <a:gd name="connsiteX9" fmla="*/ 41779 w 220478"/>
              <a:gd name="connsiteY9" fmla="*/ 110239 h 220476"/>
              <a:gd name="connsiteX10" fmla="*/ 110240 w 220478"/>
              <a:gd name="connsiteY10" fmla="*/ 41778 h 220476"/>
              <a:gd name="connsiteX11" fmla="*/ 110240 w 220478"/>
              <a:gd name="connsiteY11" fmla="*/ 32848 h 220476"/>
              <a:gd name="connsiteX12" fmla="*/ 32850 w 220478"/>
              <a:gd name="connsiteY12" fmla="*/ 110238 h 220476"/>
              <a:gd name="connsiteX13" fmla="*/ 110240 w 220478"/>
              <a:gd name="connsiteY13" fmla="*/ 187629 h 220476"/>
              <a:gd name="connsiteX14" fmla="*/ 187631 w 220478"/>
              <a:gd name="connsiteY14" fmla="*/ 110238 h 220476"/>
              <a:gd name="connsiteX15" fmla="*/ 110240 w 220478"/>
              <a:gd name="connsiteY15" fmla="*/ 32848 h 220476"/>
              <a:gd name="connsiteX16" fmla="*/ 123536 w 220478"/>
              <a:gd name="connsiteY16" fmla="*/ 949 h 220476"/>
              <a:gd name="connsiteX17" fmla="*/ 131764 w 220478"/>
              <a:gd name="connsiteY17" fmla="*/ 2731 h 220476"/>
              <a:gd name="connsiteX18" fmla="*/ 138044 w 220478"/>
              <a:gd name="connsiteY18" fmla="*/ 12485 h 220476"/>
              <a:gd name="connsiteX19" fmla="*/ 145203 w 220478"/>
              <a:gd name="connsiteY19" fmla="*/ 14813 h 220476"/>
              <a:gd name="connsiteX20" fmla="*/ 156020 w 220478"/>
              <a:gd name="connsiteY20" fmla="*/ 10613 h 220476"/>
              <a:gd name="connsiteX21" fmla="*/ 156657 w 220478"/>
              <a:gd name="connsiteY21" fmla="*/ 10406 h 220476"/>
              <a:gd name="connsiteX22" fmla="*/ 163932 w 220478"/>
              <a:gd name="connsiteY22" fmla="*/ 14643 h 220476"/>
              <a:gd name="connsiteX23" fmla="*/ 166890 w 220478"/>
              <a:gd name="connsiteY23" fmla="*/ 25862 h 220476"/>
              <a:gd name="connsiteX24" fmla="*/ 172980 w 220478"/>
              <a:gd name="connsiteY24" fmla="*/ 30288 h 220476"/>
              <a:gd name="connsiteX25" fmla="*/ 184565 w 220478"/>
              <a:gd name="connsiteY25" fmla="*/ 29636 h 220476"/>
              <a:gd name="connsiteX26" fmla="*/ 185233 w 220478"/>
              <a:gd name="connsiteY26" fmla="*/ 29636 h 220476"/>
              <a:gd name="connsiteX27" fmla="*/ 190843 w 220478"/>
              <a:gd name="connsiteY27" fmla="*/ 35914 h 220476"/>
              <a:gd name="connsiteX28" fmla="*/ 190191 w 220478"/>
              <a:gd name="connsiteY28" fmla="*/ 47498 h 220476"/>
              <a:gd name="connsiteX29" fmla="*/ 194617 w 220478"/>
              <a:gd name="connsiteY29" fmla="*/ 53589 h 220476"/>
              <a:gd name="connsiteX30" fmla="*/ 205836 w 220478"/>
              <a:gd name="connsiteY30" fmla="*/ 56547 h 220476"/>
              <a:gd name="connsiteX31" fmla="*/ 206472 w 220478"/>
              <a:gd name="connsiteY31" fmla="*/ 56754 h 220476"/>
              <a:gd name="connsiteX32" fmla="*/ 209866 w 220478"/>
              <a:gd name="connsiteY32" fmla="*/ 64459 h 220476"/>
              <a:gd name="connsiteX33" fmla="*/ 205666 w 220478"/>
              <a:gd name="connsiteY33" fmla="*/ 75276 h 220476"/>
              <a:gd name="connsiteX34" fmla="*/ 207994 w 220478"/>
              <a:gd name="connsiteY34" fmla="*/ 82434 h 220476"/>
              <a:gd name="connsiteX35" fmla="*/ 217748 w 220478"/>
              <a:gd name="connsiteY35" fmla="*/ 88715 h 220476"/>
              <a:gd name="connsiteX36" fmla="*/ 218292 w 220478"/>
              <a:gd name="connsiteY36" fmla="*/ 89110 h 220476"/>
              <a:gd name="connsiteX37" fmla="*/ 219135 w 220478"/>
              <a:gd name="connsiteY37" fmla="*/ 97487 h 220476"/>
              <a:gd name="connsiteX38" fmla="*/ 211801 w 220478"/>
              <a:gd name="connsiteY38" fmla="*/ 106473 h 220476"/>
              <a:gd name="connsiteX39" fmla="*/ 211801 w 220478"/>
              <a:gd name="connsiteY39" fmla="*/ 114004 h 220476"/>
              <a:gd name="connsiteX40" fmla="*/ 219135 w 220478"/>
              <a:gd name="connsiteY40" fmla="*/ 122990 h 220476"/>
              <a:gd name="connsiteX41" fmla="*/ 219530 w 220478"/>
              <a:gd name="connsiteY41" fmla="*/ 123534 h 220476"/>
              <a:gd name="connsiteX42" fmla="*/ 217748 w 220478"/>
              <a:gd name="connsiteY42" fmla="*/ 131762 h 220476"/>
              <a:gd name="connsiteX43" fmla="*/ 207994 w 220478"/>
              <a:gd name="connsiteY43" fmla="*/ 138043 h 220476"/>
              <a:gd name="connsiteX44" fmla="*/ 205666 w 220478"/>
              <a:gd name="connsiteY44" fmla="*/ 145201 h 220476"/>
              <a:gd name="connsiteX45" fmla="*/ 209866 w 220478"/>
              <a:gd name="connsiteY45" fmla="*/ 156018 h 220476"/>
              <a:gd name="connsiteX46" fmla="*/ 210073 w 220478"/>
              <a:gd name="connsiteY46" fmla="*/ 156655 h 220476"/>
              <a:gd name="connsiteX47" fmla="*/ 205836 w 220478"/>
              <a:gd name="connsiteY47" fmla="*/ 163930 h 220476"/>
              <a:gd name="connsiteX48" fmla="*/ 194617 w 220478"/>
              <a:gd name="connsiteY48" fmla="*/ 166888 h 220476"/>
              <a:gd name="connsiteX49" fmla="*/ 190191 w 220478"/>
              <a:gd name="connsiteY49" fmla="*/ 172978 h 220476"/>
              <a:gd name="connsiteX50" fmla="*/ 190843 w 220478"/>
              <a:gd name="connsiteY50" fmla="*/ 184563 h 220476"/>
              <a:gd name="connsiteX51" fmla="*/ 190843 w 220478"/>
              <a:gd name="connsiteY51" fmla="*/ 185231 h 220476"/>
              <a:gd name="connsiteX52" fmla="*/ 184565 w 220478"/>
              <a:gd name="connsiteY52" fmla="*/ 190841 h 220476"/>
              <a:gd name="connsiteX53" fmla="*/ 172980 w 220478"/>
              <a:gd name="connsiteY53" fmla="*/ 190189 h 220476"/>
              <a:gd name="connsiteX54" fmla="*/ 166890 w 220478"/>
              <a:gd name="connsiteY54" fmla="*/ 194615 h 220476"/>
              <a:gd name="connsiteX55" fmla="*/ 163932 w 220478"/>
              <a:gd name="connsiteY55" fmla="*/ 205834 h 220476"/>
              <a:gd name="connsiteX56" fmla="*/ 163725 w 220478"/>
              <a:gd name="connsiteY56" fmla="*/ 206470 h 220476"/>
              <a:gd name="connsiteX57" fmla="*/ 156020 w 220478"/>
              <a:gd name="connsiteY57" fmla="*/ 209864 h 220476"/>
              <a:gd name="connsiteX58" fmla="*/ 145203 w 220478"/>
              <a:gd name="connsiteY58" fmla="*/ 205664 h 220476"/>
              <a:gd name="connsiteX59" fmla="*/ 138044 w 220478"/>
              <a:gd name="connsiteY59" fmla="*/ 207992 h 220476"/>
              <a:gd name="connsiteX60" fmla="*/ 131764 w 220478"/>
              <a:gd name="connsiteY60" fmla="*/ 217746 h 220476"/>
              <a:gd name="connsiteX61" fmla="*/ 131369 w 220478"/>
              <a:gd name="connsiteY61" fmla="*/ 218290 h 220476"/>
              <a:gd name="connsiteX62" fmla="*/ 122992 w 220478"/>
              <a:gd name="connsiteY62" fmla="*/ 219133 h 220476"/>
              <a:gd name="connsiteX63" fmla="*/ 114006 w 220478"/>
              <a:gd name="connsiteY63" fmla="*/ 211799 h 220476"/>
              <a:gd name="connsiteX64" fmla="*/ 106475 w 220478"/>
              <a:gd name="connsiteY64" fmla="*/ 211799 h 220476"/>
              <a:gd name="connsiteX65" fmla="*/ 97489 w 220478"/>
              <a:gd name="connsiteY65" fmla="*/ 219133 h 220476"/>
              <a:gd name="connsiteX66" fmla="*/ 96945 w 220478"/>
              <a:gd name="connsiteY66" fmla="*/ 219528 h 220476"/>
              <a:gd name="connsiteX67" fmla="*/ 88717 w 220478"/>
              <a:gd name="connsiteY67" fmla="*/ 217746 h 220476"/>
              <a:gd name="connsiteX68" fmla="*/ 82436 w 220478"/>
              <a:gd name="connsiteY68" fmla="*/ 207992 h 220476"/>
              <a:gd name="connsiteX69" fmla="*/ 75278 w 220478"/>
              <a:gd name="connsiteY69" fmla="*/ 205664 h 220476"/>
              <a:gd name="connsiteX70" fmla="*/ 64461 w 220478"/>
              <a:gd name="connsiteY70" fmla="*/ 209864 h 220476"/>
              <a:gd name="connsiteX71" fmla="*/ 63824 w 220478"/>
              <a:gd name="connsiteY71" fmla="*/ 210071 h 220476"/>
              <a:gd name="connsiteX72" fmla="*/ 56549 w 220478"/>
              <a:gd name="connsiteY72" fmla="*/ 205834 h 220476"/>
              <a:gd name="connsiteX73" fmla="*/ 53590 w 220478"/>
              <a:gd name="connsiteY73" fmla="*/ 194615 h 220476"/>
              <a:gd name="connsiteX74" fmla="*/ 47500 w 220478"/>
              <a:gd name="connsiteY74" fmla="*/ 190189 h 220476"/>
              <a:gd name="connsiteX75" fmla="*/ 35916 w 220478"/>
              <a:gd name="connsiteY75" fmla="*/ 190841 h 220476"/>
              <a:gd name="connsiteX76" fmla="*/ 35248 w 220478"/>
              <a:gd name="connsiteY76" fmla="*/ 190841 h 220476"/>
              <a:gd name="connsiteX77" fmla="*/ 29638 w 220478"/>
              <a:gd name="connsiteY77" fmla="*/ 184563 h 220476"/>
              <a:gd name="connsiteX78" fmla="*/ 30290 w 220478"/>
              <a:gd name="connsiteY78" fmla="*/ 172978 h 220476"/>
              <a:gd name="connsiteX79" fmla="*/ 25864 w 220478"/>
              <a:gd name="connsiteY79" fmla="*/ 166888 h 220476"/>
              <a:gd name="connsiteX80" fmla="*/ 14645 w 220478"/>
              <a:gd name="connsiteY80" fmla="*/ 163930 h 220476"/>
              <a:gd name="connsiteX81" fmla="*/ 14008 w 220478"/>
              <a:gd name="connsiteY81" fmla="*/ 163723 h 220476"/>
              <a:gd name="connsiteX82" fmla="*/ 10615 w 220478"/>
              <a:gd name="connsiteY82" fmla="*/ 156018 h 220476"/>
              <a:gd name="connsiteX83" fmla="*/ 14815 w 220478"/>
              <a:gd name="connsiteY83" fmla="*/ 145201 h 220476"/>
              <a:gd name="connsiteX84" fmla="*/ 12487 w 220478"/>
              <a:gd name="connsiteY84" fmla="*/ 138043 h 220476"/>
              <a:gd name="connsiteX85" fmla="*/ 2733 w 220478"/>
              <a:gd name="connsiteY85" fmla="*/ 131762 h 220476"/>
              <a:gd name="connsiteX86" fmla="*/ 2188 w 220478"/>
              <a:gd name="connsiteY86" fmla="*/ 131366 h 220476"/>
              <a:gd name="connsiteX87" fmla="*/ 1343 w 220478"/>
              <a:gd name="connsiteY87" fmla="*/ 122990 h 220476"/>
              <a:gd name="connsiteX88" fmla="*/ 8680 w 220478"/>
              <a:gd name="connsiteY88" fmla="*/ 114004 h 220476"/>
              <a:gd name="connsiteX89" fmla="*/ 8680 w 220478"/>
              <a:gd name="connsiteY89" fmla="*/ 106473 h 220476"/>
              <a:gd name="connsiteX90" fmla="*/ 1343 w 220478"/>
              <a:gd name="connsiteY90" fmla="*/ 97487 h 220476"/>
              <a:gd name="connsiteX91" fmla="*/ 947 w 220478"/>
              <a:gd name="connsiteY91" fmla="*/ 96942 h 220476"/>
              <a:gd name="connsiteX92" fmla="*/ 2733 w 220478"/>
              <a:gd name="connsiteY92" fmla="*/ 88715 h 220476"/>
              <a:gd name="connsiteX93" fmla="*/ 12487 w 220478"/>
              <a:gd name="connsiteY93" fmla="*/ 82434 h 220476"/>
              <a:gd name="connsiteX94" fmla="*/ 14815 w 220478"/>
              <a:gd name="connsiteY94" fmla="*/ 75276 h 220476"/>
              <a:gd name="connsiteX95" fmla="*/ 10615 w 220478"/>
              <a:gd name="connsiteY95" fmla="*/ 64459 h 220476"/>
              <a:gd name="connsiteX96" fmla="*/ 10408 w 220478"/>
              <a:gd name="connsiteY96" fmla="*/ 63822 h 220476"/>
              <a:gd name="connsiteX97" fmla="*/ 14645 w 220478"/>
              <a:gd name="connsiteY97" fmla="*/ 56547 h 220476"/>
              <a:gd name="connsiteX98" fmla="*/ 25864 w 220478"/>
              <a:gd name="connsiteY98" fmla="*/ 53589 h 220476"/>
              <a:gd name="connsiteX99" fmla="*/ 30290 w 220478"/>
              <a:gd name="connsiteY99" fmla="*/ 47498 h 220476"/>
              <a:gd name="connsiteX100" fmla="*/ 29638 w 220478"/>
              <a:gd name="connsiteY100" fmla="*/ 35914 h 220476"/>
              <a:gd name="connsiteX101" fmla="*/ 29638 w 220478"/>
              <a:gd name="connsiteY101" fmla="*/ 35246 h 220476"/>
              <a:gd name="connsiteX102" fmla="*/ 35916 w 220478"/>
              <a:gd name="connsiteY102" fmla="*/ 29636 h 220476"/>
              <a:gd name="connsiteX103" fmla="*/ 47500 w 220478"/>
              <a:gd name="connsiteY103" fmla="*/ 30288 h 220476"/>
              <a:gd name="connsiteX104" fmla="*/ 53590 w 220478"/>
              <a:gd name="connsiteY104" fmla="*/ 25862 h 220476"/>
              <a:gd name="connsiteX105" fmla="*/ 56549 w 220478"/>
              <a:gd name="connsiteY105" fmla="*/ 14643 h 220476"/>
              <a:gd name="connsiteX106" fmla="*/ 56756 w 220478"/>
              <a:gd name="connsiteY106" fmla="*/ 14006 h 220476"/>
              <a:gd name="connsiteX107" fmla="*/ 64461 w 220478"/>
              <a:gd name="connsiteY107" fmla="*/ 10613 h 220476"/>
              <a:gd name="connsiteX108" fmla="*/ 75278 w 220478"/>
              <a:gd name="connsiteY108" fmla="*/ 14813 h 220476"/>
              <a:gd name="connsiteX109" fmla="*/ 82436 w 220478"/>
              <a:gd name="connsiteY109" fmla="*/ 12485 h 220476"/>
              <a:gd name="connsiteX110" fmla="*/ 88717 w 220478"/>
              <a:gd name="connsiteY110" fmla="*/ 2731 h 220476"/>
              <a:gd name="connsiteX111" fmla="*/ 89112 w 220478"/>
              <a:gd name="connsiteY111" fmla="*/ 2187 h 220476"/>
              <a:gd name="connsiteX112" fmla="*/ 97489 w 220478"/>
              <a:gd name="connsiteY112" fmla="*/ 1344 h 220476"/>
              <a:gd name="connsiteX113" fmla="*/ 106475 w 220478"/>
              <a:gd name="connsiteY113" fmla="*/ 8678 h 220476"/>
              <a:gd name="connsiteX114" fmla="*/ 114006 w 220478"/>
              <a:gd name="connsiteY114" fmla="*/ 8678 h 220476"/>
              <a:gd name="connsiteX115" fmla="*/ 122992 w 220478"/>
              <a:gd name="connsiteY115" fmla="*/ 1344 h 220476"/>
              <a:gd name="connsiteX116" fmla="*/ 123536 w 220478"/>
              <a:gd name="connsiteY116" fmla="*/ 949 h 22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0478" h="220476">
                <a:moveTo>
                  <a:pt x="140845" y="77497"/>
                </a:moveTo>
                <a:lnTo>
                  <a:pt x="100507" y="117832"/>
                </a:lnTo>
                <a:lnTo>
                  <a:pt x="80811" y="98136"/>
                </a:lnTo>
                <a:lnTo>
                  <a:pt x="70673" y="108274"/>
                </a:lnTo>
                <a:lnTo>
                  <a:pt x="100507" y="138111"/>
                </a:lnTo>
                <a:lnTo>
                  <a:pt x="150983" y="87635"/>
                </a:lnTo>
                <a:close/>
                <a:moveTo>
                  <a:pt x="110240" y="41778"/>
                </a:moveTo>
                <a:cubicBezTo>
                  <a:pt x="148032" y="41821"/>
                  <a:pt x="178658" y="72447"/>
                  <a:pt x="178701" y="110239"/>
                </a:cubicBezTo>
                <a:cubicBezTo>
                  <a:pt x="178701" y="148049"/>
                  <a:pt x="148050" y="178700"/>
                  <a:pt x="110240" y="178700"/>
                </a:cubicBezTo>
                <a:cubicBezTo>
                  <a:pt x="72430" y="178700"/>
                  <a:pt x="41779" y="148049"/>
                  <a:pt x="41779" y="110239"/>
                </a:cubicBezTo>
                <a:cubicBezTo>
                  <a:pt x="41779" y="72429"/>
                  <a:pt x="72430" y="41778"/>
                  <a:pt x="110240" y="41778"/>
                </a:cubicBezTo>
                <a:close/>
                <a:moveTo>
                  <a:pt x="110240" y="32848"/>
                </a:moveTo>
                <a:cubicBezTo>
                  <a:pt x="67499" y="32848"/>
                  <a:pt x="32850" y="67497"/>
                  <a:pt x="32850" y="110238"/>
                </a:cubicBezTo>
                <a:cubicBezTo>
                  <a:pt x="32850" y="152980"/>
                  <a:pt x="67499" y="187629"/>
                  <a:pt x="110240" y="187629"/>
                </a:cubicBezTo>
                <a:cubicBezTo>
                  <a:pt x="152962" y="187581"/>
                  <a:pt x="187583" y="152960"/>
                  <a:pt x="187631" y="110238"/>
                </a:cubicBezTo>
                <a:cubicBezTo>
                  <a:pt x="187631" y="67497"/>
                  <a:pt x="152982" y="32848"/>
                  <a:pt x="110240" y="32848"/>
                </a:cubicBezTo>
                <a:close/>
                <a:moveTo>
                  <a:pt x="123536" y="949"/>
                </a:moveTo>
                <a:cubicBezTo>
                  <a:pt x="126300" y="-831"/>
                  <a:pt x="129984" y="-33"/>
                  <a:pt x="131764" y="2731"/>
                </a:cubicBezTo>
                <a:lnTo>
                  <a:pt x="138044" y="12485"/>
                </a:lnTo>
                <a:cubicBezTo>
                  <a:pt x="139575" y="14863"/>
                  <a:pt x="142567" y="15836"/>
                  <a:pt x="145203" y="14813"/>
                </a:cubicBezTo>
                <a:lnTo>
                  <a:pt x="156020" y="10613"/>
                </a:lnTo>
                <a:cubicBezTo>
                  <a:pt x="156228" y="10532"/>
                  <a:pt x="156441" y="10463"/>
                  <a:pt x="156657" y="10406"/>
                </a:cubicBezTo>
                <a:cubicBezTo>
                  <a:pt x="159836" y="9567"/>
                  <a:pt x="163093" y="11464"/>
                  <a:pt x="163932" y="14643"/>
                </a:cubicBezTo>
                <a:lnTo>
                  <a:pt x="166890" y="25862"/>
                </a:lnTo>
                <a:cubicBezTo>
                  <a:pt x="167611" y="28596"/>
                  <a:pt x="170157" y="30446"/>
                  <a:pt x="172980" y="30288"/>
                </a:cubicBezTo>
                <a:lnTo>
                  <a:pt x="184565" y="29636"/>
                </a:lnTo>
                <a:cubicBezTo>
                  <a:pt x="184787" y="29624"/>
                  <a:pt x="185010" y="29624"/>
                  <a:pt x="185233" y="29636"/>
                </a:cubicBezTo>
                <a:cubicBezTo>
                  <a:pt x="188515" y="29820"/>
                  <a:pt x="191027" y="32631"/>
                  <a:pt x="190843" y="35914"/>
                </a:cubicBezTo>
                <a:lnTo>
                  <a:pt x="190191" y="47498"/>
                </a:lnTo>
                <a:cubicBezTo>
                  <a:pt x="190032" y="50322"/>
                  <a:pt x="191882" y="52868"/>
                  <a:pt x="194617" y="53589"/>
                </a:cubicBezTo>
                <a:lnTo>
                  <a:pt x="205836" y="56547"/>
                </a:lnTo>
                <a:cubicBezTo>
                  <a:pt x="206052" y="56604"/>
                  <a:pt x="206264" y="56673"/>
                  <a:pt x="206472" y="56754"/>
                </a:cubicBezTo>
                <a:cubicBezTo>
                  <a:pt x="209537" y="57945"/>
                  <a:pt x="211057" y="61394"/>
                  <a:pt x="209866" y="64459"/>
                </a:cubicBezTo>
                <a:lnTo>
                  <a:pt x="205666" y="75276"/>
                </a:lnTo>
                <a:cubicBezTo>
                  <a:pt x="204643" y="77912"/>
                  <a:pt x="205616" y="80904"/>
                  <a:pt x="207994" y="82434"/>
                </a:cubicBezTo>
                <a:lnTo>
                  <a:pt x="217748" y="88715"/>
                </a:lnTo>
                <a:cubicBezTo>
                  <a:pt x="217936" y="88836"/>
                  <a:pt x="218118" y="88968"/>
                  <a:pt x="218292" y="89110"/>
                </a:cubicBezTo>
                <a:cubicBezTo>
                  <a:pt x="220838" y="91191"/>
                  <a:pt x="221215" y="94941"/>
                  <a:pt x="219135" y="97487"/>
                </a:cubicBezTo>
                <a:lnTo>
                  <a:pt x="211801" y="106473"/>
                </a:lnTo>
                <a:cubicBezTo>
                  <a:pt x="210011" y="108664"/>
                  <a:pt x="210011" y="111812"/>
                  <a:pt x="211801" y="114004"/>
                </a:cubicBezTo>
                <a:lnTo>
                  <a:pt x="219135" y="122990"/>
                </a:lnTo>
                <a:cubicBezTo>
                  <a:pt x="219277" y="123164"/>
                  <a:pt x="219409" y="123345"/>
                  <a:pt x="219530" y="123534"/>
                </a:cubicBezTo>
                <a:cubicBezTo>
                  <a:pt x="221310" y="126298"/>
                  <a:pt x="220512" y="129982"/>
                  <a:pt x="217748" y="131762"/>
                </a:cubicBezTo>
                <a:lnTo>
                  <a:pt x="207994" y="138043"/>
                </a:lnTo>
                <a:cubicBezTo>
                  <a:pt x="205616" y="139573"/>
                  <a:pt x="204643" y="142565"/>
                  <a:pt x="205666" y="145201"/>
                </a:cubicBezTo>
                <a:lnTo>
                  <a:pt x="209866" y="156018"/>
                </a:lnTo>
                <a:cubicBezTo>
                  <a:pt x="209947" y="156226"/>
                  <a:pt x="210016" y="156439"/>
                  <a:pt x="210073" y="156655"/>
                </a:cubicBezTo>
                <a:cubicBezTo>
                  <a:pt x="210912" y="159834"/>
                  <a:pt x="209015" y="163091"/>
                  <a:pt x="205836" y="163930"/>
                </a:cubicBezTo>
                <a:lnTo>
                  <a:pt x="194617" y="166888"/>
                </a:lnTo>
                <a:cubicBezTo>
                  <a:pt x="191882" y="167609"/>
                  <a:pt x="190032" y="170155"/>
                  <a:pt x="190191" y="172978"/>
                </a:cubicBezTo>
                <a:lnTo>
                  <a:pt x="190843" y="184563"/>
                </a:lnTo>
                <a:cubicBezTo>
                  <a:pt x="190855" y="184786"/>
                  <a:pt x="190855" y="185009"/>
                  <a:pt x="190843" y="185231"/>
                </a:cubicBezTo>
                <a:cubicBezTo>
                  <a:pt x="190658" y="188513"/>
                  <a:pt x="187848" y="191025"/>
                  <a:pt x="184565" y="190841"/>
                </a:cubicBezTo>
                <a:lnTo>
                  <a:pt x="172980" y="190189"/>
                </a:lnTo>
                <a:cubicBezTo>
                  <a:pt x="170157" y="190031"/>
                  <a:pt x="167611" y="191881"/>
                  <a:pt x="166890" y="194615"/>
                </a:cubicBezTo>
                <a:lnTo>
                  <a:pt x="163932" y="205834"/>
                </a:lnTo>
                <a:cubicBezTo>
                  <a:pt x="163875" y="206050"/>
                  <a:pt x="163805" y="206262"/>
                  <a:pt x="163725" y="206470"/>
                </a:cubicBezTo>
                <a:cubicBezTo>
                  <a:pt x="162534" y="209535"/>
                  <a:pt x="159085" y="211055"/>
                  <a:pt x="156020" y="209864"/>
                </a:cubicBezTo>
                <a:lnTo>
                  <a:pt x="145203" y="205664"/>
                </a:lnTo>
                <a:cubicBezTo>
                  <a:pt x="142567" y="204641"/>
                  <a:pt x="139575" y="205614"/>
                  <a:pt x="138044" y="207992"/>
                </a:cubicBezTo>
                <a:lnTo>
                  <a:pt x="131764" y="217746"/>
                </a:lnTo>
                <a:cubicBezTo>
                  <a:pt x="131642" y="217934"/>
                  <a:pt x="131511" y="218116"/>
                  <a:pt x="131369" y="218290"/>
                </a:cubicBezTo>
                <a:cubicBezTo>
                  <a:pt x="129288" y="220836"/>
                  <a:pt x="125538" y="221213"/>
                  <a:pt x="122992" y="219133"/>
                </a:cubicBezTo>
                <a:lnTo>
                  <a:pt x="114006" y="211799"/>
                </a:lnTo>
                <a:cubicBezTo>
                  <a:pt x="111814" y="210009"/>
                  <a:pt x="108666" y="210009"/>
                  <a:pt x="106475" y="211799"/>
                </a:cubicBezTo>
                <a:lnTo>
                  <a:pt x="97489" y="219133"/>
                </a:lnTo>
                <a:cubicBezTo>
                  <a:pt x="97315" y="219275"/>
                  <a:pt x="97134" y="219407"/>
                  <a:pt x="96945" y="219528"/>
                </a:cubicBezTo>
                <a:cubicBezTo>
                  <a:pt x="94181" y="221308"/>
                  <a:pt x="90497" y="220510"/>
                  <a:pt x="88717" y="217746"/>
                </a:cubicBezTo>
                <a:lnTo>
                  <a:pt x="82436" y="207992"/>
                </a:lnTo>
                <a:cubicBezTo>
                  <a:pt x="80906" y="205614"/>
                  <a:pt x="77914" y="204641"/>
                  <a:pt x="75278" y="205664"/>
                </a:cubicBezTo>
                <a:lnTo>
                  <a:pt x="64461" y="209864"/>
                </a:lnTo>
                <a:cubicBezTo>
                  <a:pt x="64253" y="209945"/>
                  <a:pt x="64040" y="210014"/>
                  <a:pt x="63824" y="210071"/>
                </a:cubicBezTo>
                <a:cubicBezTo>
                  <a:pt x="60645" y="210910"/>
                  <a:pt x="57388" y="209013"/>
                  <a:pt x="56549" y="205834"/>
                </a:cubicBezTo>
                <a:lnTo>
                  <a:pt x="53590" y="194615"/>
                </a:lnTo>
                <a:cubicBezTo>
                  <a:pt x="52870" y="191881"/>
                  <a:pt x="50324" y="190031"/>
                  <a:pt x="47500" y="190189"/>
                </a:cubicBezTo>
                <a:lnTo>
                  <a:pt x="35916" y="190841"/>
                </a:lnTo>
                <a:cubicBezTo>
                  <a:pt x="35693" y="190853"/>
                  <a:pt x="35470" y="190853"/>
                  <a:pt x="35248" y="190841"/>
                </a:cubicBezTo>
                <a:cubicBezTo>
                  <a:pt x="31965" y="190657"/>
                  <a:pt x="29454" y="187846"/>
                  <a:pt x="29638" y="184563"/>
                </a:cubicBezTo>
                <a:lnTo>
                  <a:pt x="30290" y="172978"/>
                </a:lnTo>
                <a:cubicBezTo>
                  <a:pt x="30448" y="170155"/>
                  <a:pt x="28598" y="167609"/>
                  <a:pt x="25864" y="166888"/>
                </a:cubicBezTo>
                <a:lnTo>
                  <a:pt x="14645" y="163930"/>
                </a:lnTo>
                <a:cubicBezTo>
                  <a:pt x="14429" y="163873"/>
                  <a:pt x="14216" y="163803"/>
                  <a:pt x="14008" y="163723"/>
                </a:cubicBezTo>
                <a:cubicBezTo>
                  <a:pt x="10944" y="162532"/>
                  <a:pt x="9424" y="159083"/>
                  <a:pt x="10615" y="156018"/>
                </a:cubicBezTo>
                <a:lnTo>
                  <a:pt x="14815" y="145201"/>
                </a:lnTo>
                <a:cubicBezTo>
                  <a:pt x="15838" y="142565"/>
                  <a:pt x="14864" y="139573"/>
                  <a:pt x="12487" y="138043"/>
                </a:cubicBezTo>
                <a:lnTo>
                  <a:pt x="2733" y="131762"/>
                </a:lnTo>
                <a:cubicBezTo>
                  <a:pt x="2544" y="131641"/>
                  <a:pt x="2362" y="131508"/>
                  <a:pt x="2188" y="131366"/>
                </a:cubicBezTo>
                <a:cubicBezTo>
                  <a:pt x="-358" y="129287"/>
                  <a:pt x="-737" y="125536"/>
                  <a:pt x="1343" y="122990"/>
                </a:cubicBezTo>
                <a:lnTo>
                  <a:pt x="8680" y="114004"/>
                </a:lnTo>
                <a:cubicBezTo>
                  <a:pt x="10470" y="111812"/>
                  <a:pt x="10470" y="108664"/>
                  <a:pt x="8680" y="106473"/>
                </a:cubicBezTo>
                <a:lnTo>
                  <a:pt x="1343" y="97487"/>
                </a:lnTo>
                <a:cubicBezTo>
                  <a:pt x="1201" y="97313"/>
                  <a:pt x="1069" y="97131"/>
                  <a:pt x="947" y="96942"/>
                </a:cubicBezTo>
                <a:cubicBezTo>
                  <a:pt x="-832" y="94178"/>
                  <a:pt x="-32" y="90494"/>
                  <a:pt x="2733" y="88715"/>
                </a:cubicBezTo>
                <a:lnTo>
                  <a:pt x="12487" y="82434"/>
                </a:lnTo>
                <a:cubicBezTo>
                  <a:pt x="14864" y="80904"/>
                  <a:pt x="15838" y="77912"/>
                  <a:pt x="14815" y="75276"/>
                </a:cubicBezTo>
                <a:lnTo>
                  <a:pt x="10615" y="64459"/>
                </a:lnTo>
                <a:cubicBezTo>
                  <a:pt x="10534" y="64251"/>
                  <a:pt x="10465" y="64038"/>
                  <a:pt x="10408" y="63822"/>
                </a:cubicBezTo>
                <a:cubicBezTo>
                  <a:pt x="9569" y="60643"/>
                  <a:pt x="11466" y="57386"/>
                  <a:pt x="14645" y="56547"/>
                </a:cubicBezTo>
                <a:lnTo>
                  <a:pt x="25864" y="53589"/>
                </a:lnTo>
                <a:cubicBezTo>
                  <a:pt x="28598" y="52868"/>
                  <a:pt x="30448" y="50322"/>
                  <a:pt x="30290" y="47498"/>
                </a:cubicBezTo>
                <a:lnTo>
                  <a:pt x="29638" y="35914"/>
                </a:lnTo>
                <a:cubicBezTo>
                  <a:pt x="29626" y="35691"/>
                  <a:pt x="29626" y="35468"/>
                  <a:pt x="29638" y="35246"/>
                </a:cubicBezTo>
                <a:cubicBezTo>
                  <a:pt x="29822" y="31963"/>
                  <a:pt x="32633" y="29452"/>
                  <a:pt x="35916" y="29636"/>
                </a:cubicBezTo>
                <a:lnTo>
                  <a:pt x="47500" y="30288"/>
                </a:lnTo>
                <a:cubicBezTo>
                  <a:pt x="50324" y="30446"/>
                  <a:pt x="52870" y="28596"/>
                  <a:pt x="53590" y="25862"/>
                </a:cubicBezTo>
                <a:lnTo>
                  <a:pt x="56549" y="14643"/>
                </a:lnTo>
                <a:cubicBezTo>
                  <a:pt x="56606" y="14427"/>
                  <a:pt x="56675" y="14215"/>
                  <a:pt x="56756" y="14006"/>
                </a:cubicBezTo>
                <a:cubicBezTo>
                  <a:pt x="57947" y="10942"/>
                  <a:pt x="61396" y="9422"/>
                  <a:pt x="64461" y="10613"/>
                </a:cubicBezTo>
                <a:lnTo>
                  <a:pt x="75278" y="14813"/>
                </a:lnTo>
                <a:cubicBezTo>
                  <a:pt x="77914" y="15836"/>
                  <a:pt x="80906" y="14863"/>
                  <a:pt x="82436" y="12485"/>
                </a:cubicBezTo>
                <a:lnTo>
                  <a:pt x="88717" y="2731"/>
                </a:lnTo>
                <a:cubicBezTo>
                  <a:pt x="88838" y="2543"/>
                  <a:pt x="88970" y="2361"/>
                  <a:pt x="89112" y="2187"/>
                </a:cubicBezTo>
                <a:cubicBezTo>
                  <a:pt x="91192" y="-359"/>
                  <a:pt x="94943" y="-736"/>
                  <a:pt x="97489" y="1344"/>
                </a:cubicBezTo>
                <a:lnTo>
                  <a:pt x="106475" y="8678"/>
                </a:lnTo>
                <a:cubicBezTo>
                  <a:pt x="108666" y="10468"/>
                  <a:pt x="111814" y="10468"/>
                  <a:pt x="114006" y="8678"/>
                </a:cubicBezTo>
                <a:lnTo>
                  <a:pt x="122992" y="1344"/>
                </a:lnTo>
                <a:cubicBezTo>
                  <a:pt x="123166" y="1202"/>
                  <a:pt x="123347" y="1070"/>
                  <a:pt x="123536" y="949"/>
                </a:cubicBez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sz="1013" dirty="0"/>
          </a:p>
        </p:txBody>
      </p:sp>
      <p:cxnSp>
        <p:nvCxnSpPr>
          <p:cNvPr id="16" name="Straight Connector 15">
            <a:extLst>
              <a:ext uri="{FF2B5EF4-FFF2-40B4-BE49-F238E27FC236}">
                <a16:creationId xmlns:a16="http://schemas.microsoft.com/office/drawing/2014/main" id="{D37AAC9C-DB05-F160-F862-71A551B1ECFA}"/>
              </a:ext>
            </a:extLst>
          </p:cNvPr>
          <p:cNvCxnSpPr>
            <a:cxnSpLocks/>
          </p:cNvCxnSpPr>
          <p:nvPr/>
        </p:nvCxnSpPr>
        <p:spPr>
          <a:xfrm>
            <a:off x="3648943" y="3481766"/>
            <a:ext cx="0" cy="678657"/>
          </a:xfrm>
          <a:prstGeom prst="line">
            <a:avLst/>
          </a:prstGeom>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4D54B99C-B851-4C86-5891-C3178E1F9525}"/>
              </a:ext>
            </a:extLst>
          </p:cNvPr>
          <p:cNvSpPr txBox="1"/>
          <p:nvPr/>
        </p:nvSpPr>
        <p:spPr>
          <a:xfrm>
            <a:off x="3684596" y="3456066"/>
            <a:ext cx="2209971" cy="938719"/>
          </a:xfrm>
          <a:prstGeom prst="rect">
            <a:avLst/>
          </a:prstGeom>
          <a:noFill/>
        </p:spPr>
        <p:txBody>
          <a:bodyPr wrap="square" lIns="91440" tIns="45720" rIns="91440" bIns="45720" anchor="t">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100" i="1" dirty="0">
                <a:ea typeface="+mn-lt"/>
                <a:cs typeface="+mn-lt"/>
              </a:rPr>
              <a:t>Extract negative factors encountered when assessing the Website Enquiry Section. Highlight all the positives and negatives encountered</a:t>
            </a:r>
            <a:endParaRPr lang="en-US" sz="1050" b="1" dirty="0">
              <a:ea typeface="Calibri"/>
              <a:cs typeface="Calibri"/>
            </a:endParaRPr>
          </a:p>
        </p:txBody>
      </p:sp>
      <p:sp>
        <p:nvSpPr>
          <p:cNvPr id="20" name="TextBox 19">
            <a:extLst>
              <a:ext uri="{FF2B5EF4-FFF2-40B4-BE49-F238E27FC236}">
                <a16:creationId xmlns:a16="http://schemas.microsoft.com/office/drawing/2014/main" id="{2E0F6E4C-8C5D-7FA4-B128-E3B724657B76}"/>
              </a:ext>
            </a:extLst>
          </p:cNvPr>
          <p:cNvSpPr txBox="1"/>
          <p:nvPr/>
        </p:nvSpPr>
        <p:spPr>
          <a:xfrm>
            <a:off x="3687647" y="3273736"/>
            <a:ext cx="1217318" cy="276999"/>
          </a:xfrm>
          <a:prstGeom prst="rect">
            <a:avLst/>
          </a:prstGeom>
          <a:noFill/>
        </p:spPr>
        <p:txBody>
          <a:bodyPr wrap="square">
            <a:spAutoFit/>
          </a:bodyPr>
          <a:lstStyle>
            <a:defPPr>
              <a:defRPr lang="ro-R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dirty="0">
                <a:solidFill>
                  <a:sysClr val="windowText" lastClr="000000"/>
                </a:solidFill>
              </a:rPr>
              <a:t>Statement 03</a:t>
            </a:r>
          </a:p>
        </p:txBody>
      </p:sp>
    </p:spTree>
    <p:extLst>
      <p:ext uri="{BB962C8B-B14F-4D97-AF65-F5344CB8AC3E}">
        <p14:creationId xmlns:p14="http://schemas.microsoft.com/office/powerpoint/2010/main" val="186954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17" presetClass="entr" presetSubtype="1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idx="4294967295"/>
          </p:nvPr>
        </p:nvSpPr>
        <p:spPr>
          <a:xfrm>
            <a:off x="311150" y="157985"/>
            <a:ext cx="8521700" cy="57308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3200" b="1" i="1" dirty="0">
                <a:solidFill>
                  <a:sysClr val="windowText" lastClr="000000"/>
                </a:solidFill>
                <a:ea typeface="Calibri"/>
                <a:cs typeface="Arial"/>
              </a:rPr>
              <a:t>Top 5 traits of staff with best rating</a:t>
            </a:r>
            <a:endParaRPr lang="en" sz="3000" b="1" i="1" dirty="0">
              <a:solidFill>
                <a:srgbClr val="535353"/>
              </a:solidFill>
              <a:latin typeface="Calibri"/>
              <a:ea typeface="Calibri"/>
              <a:cs typeface="Calibri"/>
            </a:endParaRPr>
          </a:p>
        </p:txBody>
      </p:sp>
      <p:sp>
        <p:nvSpPr>
          <p:cNvPr id="5" name="TextBox 4">
            <a:extLst>
              <a:ext uri="{FF2B5EF4-FFF2-40B4-BE49-F238E27FC236}">
                <a16:creationId xmlns:a16="http://schemas.microsoft.com/office/drawing/2014/main" id="{3E8DCBD7-7D13-6954-3774-7A6AD8330C98}"/>
              </a:ext>
            </a:extLst>
          </p:cNvPr>
          <p:cNvSpPr txBox="1"/>
          <p:nvPr/>
        </p:nvSpPr>
        <p:spPr>
          <a:xfrm>
            <a:off x="110934" y="3282895"/>
            <a:ext cx="23729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rPr>
              <a:t>Satisfactory Justification/responses</a:t>
            </a:r>
          </a:p>
        </p:txBody>
      </p:sp>
      <p:sp>
        <p:nvSpPr>
          <p:cNvPr id="6" name="TextBox 5">
            <a:extLst>
              <a:ext uri="{FF2B5EF4-FFF2-40B4-BE49-F238E27FC236}">
                <a16:creationId xmlns:a16="http://schemas.microsoft.com/office/drawing/2014/main" id="{BB277547-C049-0EBB-7A1F-0871A9406E18}"/>
              </a:ext>
            </a:extLst>
          </p:cNvPr>
          <p:cNvSpPr txBox="1"/>
          <p:nvPr/>
        </p:nvSpPr>
        <p:spPr>
          <a:xfrm>
            <a:off x="4455911" y="4569305"/>
            <a:ext cx="25178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rPr>
              <a:t>Great Knowledge of all the courses</a:t>
            </a:r>
          </a:p>
        </p:txBody>
      </p:sp>
      <p:pic>
        <p:nvPicPr>
          <p:cNvPr id="8" name="Graphic 7" descr="Briefcase">
            <a:extLst>
              <a:ext uri="{FF2B5EF4-FFF2-40B4-BE49-F238E27FC236}">
                <a16:creationId xmlns:a16="http://schemas.microsoft.com/office/drawing/2014/main" id="{21CF6609-AA1E-7BDF-771B-AC78B5D18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5848" y="615003"/>
            <a:ext cx="914400" cy="914400"/>
          </a:xfrm>
          <a:prstGeom prst="rect">
            <a:avLst/>
          </a:prstGeom>
        </p:spPr>
      </p:pic>
      <p:sp>
        <p:nvSpPr>
          <p:cNvPr id="9" name="TextBox 8">
            <a:extLst>
              <a:ext uri="{FF2B5EF4-FFF2-40B4-BE49-F238E27FC236}">
                <a16:creationId xmlns:a16="http://schemas.microsoft.com/office/drawing/2014/main" id="{D2DD916D-4337-066F-5EAB-5E45A7AF1977}"/>
              </a:ext>
            </a:extLst>
          </p:cNvPr>
          <p:cNvSpPr txBox="1"/>
          <p:nvPr/>
        </p:nvSpPr>
        <p:spPr>
          <a:xfrm>
            <a:off x="2790413" y="1420012"/>
            <a:ext cx="59493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rPr>
              <a:t>Welcoming and professional environment</a:t>
            </a:r>
            <a:endParaRPr lang="en-US" b="1" dirty="0">
              <a:highlight>
                <a:srgbClr val="FFFF00"/>
              </a:highlight>
              <a:latin typeface="Calibri"/>
            </a:endParaRPr>
          </a:p>
        </p:txBody>
      </p:sp>
      <p:pic>
        <p:nvPicPr>
          <p:cNvPr id="11" name="Picture 10">
            <a:extLst>
              <a:ext uri="{FF2B5EF4-FFF2-40B4-BE49-F238E27FC236}">
                <a16:creationId xmlns:a16="http://schemas.microsoft.com/office/drawing/2014/main" id="{7DEB9B15-872E-991D-3456-2D78606EF08F}"/>
              </a:ext>
            </a:extLst>
          </p:cNvPr>
          <p:cNvPicPr>
            <a:picLocks noChangeAspect="1"/>
          </p:cNvPicPr>
          <p:nvPr/>
        </p:nvPicPr>
        <p:blipFill>
          <a:blip r:embed="rId5"/>
          <a:stretch>
            <a:fillRect/>
          </a:stretch>
        </p:blipFill>
        <p:spPr>
          <a:xfrm>
            <a:off x="7449299" y="1768951"/>
            <a:ext cx="1351590" cy="1351590"/>
          </a:xfrm>
          <a:prstGeom prst="rect">
            <a:avLst/>
          </a:prstGeom>
        </p:spPr>
      </p:pic>
      <p:sp>
        <p:nvSpPr>
          <p:cNvPr id="12" name="TextBox 11">
            <a:extLst>
              <a:ext uri="{FF2B5EF4-FFF2-40B4-BE49-F238E27FC236}">
                <a16:creationId xmlns:a16="http://schemas.microsoft.com/office/drawing/2014/main" id="{E957F2AA-4525-F3C1-E988-EB543656DA1D}"/>
              </a:ext>
            </a:extLst>
          </p:cNvPr>
          <p:cNvSpPr txBox="1"/>
          <p:nvPr/>
        </p:nvSpPr>
        <p:spPr>
          <a:xfrm>
            <a:off x="7289260" y="3202865"/>
            <a:ext cx="37094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alibri"/>
              </a:rPr>
              <a:t>Active Listening</a:t>
            </a:r>
          </a:p>
        </p:txBody>
      </p:sp>
      <p:pic>
        <p:nvPicPr>
          <p:cNvPr id="14" name="Graphic 13" descr="Ear">
            <a:extLst>
              <a:ext uri="{FF2B5EF4-FFF2-40B4-BE49-F238E27FC236}">
                <a16:creationId xmlns:a16="http://schemas.microsoft.com/office/drawing/2014/main" id="{54B3D705-9796-0D75-EA62-0DDEAF3047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8124" y="3080333"/>
            <a:ext cx="655876" cy="655876"/>
          </a:xfrm>
          <a:prstGeom prst="rect">
            <a:avLst/>
          </a:prstGeom>
        </p:spPr>
      </p:pic>
      <p:pic>
        <p:nvPicPr>
          <p:cNvPr id="18" name="Picture 17">
            <a:extLst>
              <a:ext uri="{FF2B5EF4-FFF2-40B4-BE49-F238E27FC236}">
                <a16:creationId xmlns:a16="http://schemas.microsoft.com/office/drawing/2014/main" id="{52C525E0-EF4A-D199-97C4-75A921AF0122}"/>
              </a:ext>
            </a:extLst>
          </p:cNvPr>
          <p:cNvPicPr>
            <a:picLocks noChangeAspect="1"/>
          </p:cNvPicPr>
          <p:nvPr/>
        </p:nvPicPr>
        <p:blipFill>
          <a:blip r:embed="rId8"/>
          <a:stretch>
            <a:fillRect/>
          </a:stretch>
        </p:blipFill>
        <p:spPr>
          <a:xfrm>
            <a:off x="208771" y="1885137"/>
            <a:ext cx="1318625" cy="1351591"/>
          </a:xfrm>
          <a:prstGeom prst="rect">
            <a:avLst/>
          </a:prstGeom>
        </p:spPr>
      </p:pic>
      <p:pic>
        <p:nvPicPr>
          <p:cNvPr id="20" name="Picture 19">
            <a:extLst>
              <a:ext uri="{FF2B5EF4-FFF2-40B4-BE49-F238E27FC236}">
                <a16:creationId xmlns:a16="http://schemas.microsoft.com/office/drawing/2014/main" id="{43C62074-A47D-BF71-BE32-59185827D1FF}"/>
              </a:ext>
            </a:extLst>
          </p:cNvPr>
          <p:cNvPicPr>
            <a:picLocks noChangeAspect="1"/>
          </p:cNvPicPr>
          <p:nvPr/>
        </p:nvPicPr>
        <p:blipFill>
          <a:blip r:embed="rId9"/>
          <a:stretch>
            <a:fillRect/>
          </a:stretch>
        </p:blipFill>
        <p:spPr>
          <a:xfrm>
            <a:off x="3364964" y="3544505"/>
            <a:ext cx="1857624" cy="1548020"/>
          </a:xfrm>
          <a:prstGeom prst="rect">
            <a:avLst/>
          </a:prstGeom>
        </p:spPr>
      </p:pic>
      <p:pic>
        <p:nvPicPr>
          <p:cNvPr id="22" name="Picture 21">
            <a:extLst>
              <a:ext uri="{FF2B5EF4-FFF2-40B4-BE49-F238E27FC236}">
                <a16:creationId xmlns:a16="http://schemas.microsoft.com/office/drawing/2014/main" id="{A764E721-1EB7-0A16-3C67-8A3A665CEC29}"/>
              </a:ext>
            </a:extLst>
          </p:cNvPr>
          <p:cNvPicPr>
            <a:picLocks noChangeAspect="1"/>
          </p:cNvPicPr>
          <p:nvPr/>
        </p:nvPicPr>
        <p:blipFill>
          <a:blip r:embed="rId10"/>
          <a:stretch>
            <a:fillRect/>
          </a:stretch>
        </p:blipFill>
        <p:spPr>
          <a:xfrm>
            <a:off x="2126828" y="1733235"/>
            <a:ext cx="4658167" cy="19670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anim calcmode="lin" valueType="num">
                                      <p:cBhvr>
                                        <p:cTn id="62" dur="500" fill="hold"/>
                                        <p:tgtEl>
                                          <p:spTgt spid="22"/>
                                        </p:tgtEl>
                                        <p:attrNameLst>
                                          <p:attrName>style.rotation</p:attrName>
                                        </p:attrNameLst>
                                      </p:cBhvr>
                                      <p:tavLst>
                                        <p:tav tm="0">
                                          <p:val>
                                            <p:fltVal val="360"/>
                                          </p:val>
                                        </p:tav>
                                        <p:tav tm="100000">
                                          <p:val>
                                            <p:fltVal val="0"/>
                                          </p:val>
                                        </p:tav>
                                      </p:tavLst>
                                    </p:anim>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E6FCEA-65D9-A866-4AB4-BD5C0B8D9415}"/>
              </a:ext>
            </a:extLst>
          </p:cNvPr>
          <p:cNvSpPr txBox="1"/>
          <p:nvPr/>
        </p:nvSpPr>
        <p:spPr>
          <a:xfrm>
            <a:off x="864493" y="139135"/>
            <a:ext cx="77535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latin typeface="Calibri"/>
              </a:rPr>
              <a:t>What all did the customers specifically like? (Overall) </a:t>
            </a:r>
          </a:p>
        </p:txBody>
      </p:sp>
      <p:pic>
        <p:nvPicPr>
          <p:cNvPr id="3" name="Picture 2">
            <a:extLst>
              <a:ext uri="{FF2B5EF4-FFF2-40B4-BE49-F238E27FC236}">
                <a16:creationId xmlns:a16="http://schemas.microsoft.com/office/drawing/2014/main" id="{8EF2874F-6A75-CE31-FC95-92962539AC99}"/>
              </a:ext>
            </a:extLst>
          </p:cNvPr>
          <p:cNvPicPr>
            <a:picLocks noChangeAspect="1"/>
          </p:cNvPicPr>
          <p:nvPr/>
        </p:nvPicPr>
        <p:blipFill>
          <a:blip r:embed="rId2"/>
          <a:stretch>
            <a:fillRect/>
          </a:stretch>
        </p:blipFill>
        <p:spPr>
          <a:xfrm>
            <a:off x="526001" y="739300"/>
            <a:ext cx="2937045" cy="1006987"/>
          </a:xfrm>
          <a:prstGeom prst="rect">
            <a:avLst/>
          </a:prstGeom>
        </p:spPr>
      </p:pic>
      <p:sp>
        <p:nvSpPr>
          <p:cNvPr id="4" name="TextBox 3">
            <a:extLst>
              <a:ext uri="{FF2B5EF4-FFF2-40B4-BE49-F238E27FC236}">
                <a16:creationId xmlns:a16="http://schemas.microsoft.com/office/drawing/2014/main" id="{D6EA30E2-C814-1707-23CA-29B8B0A4FCC3}"/>
              </a:ext>
            </a:extLst>
          </p:cNvPr>
          <p:cNvSpPr txBox="1"/>
          <p:nvPr/>
        </p:nvSpPr>
        <p:spPr>
          <a:xfrm>
            <a:off x="488348" y="1918005"/>
            <a:ext cx="59493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BEB"/>
                </a:highlight>
                <a:latin typeface="Calibri"/>
              </a:rPr>
              <a:t>Professional and friendly staff members</a:t>
            </a:r>
            <a:br>
              <a:rPr lang="en-US" b="1" dirty="0">
                <a:highlight>
                  <a:srgbClr val="FFFBEB"/>
                </a:highlight>
                <a:latin typeface="Calibri"/>
              </a:rPr>
            </a:br>
            <a:r>
              <a:rPr lang="en-US" b="1" dirty="0">
                <a:highlight>
                  <a:srgbClr val="FFFBEB"/>
                </a:highlight>
                <a:latin typeface="Calibri"/>
              </a:rPr>
              <a:t>(sp. Receptionist and Salesperson) </a:t>
            </a:r>
          </a:p>
        </p:txBody>
      </p:sp>
      <p:pic>
        <p:nvPicPr>
          <p:cNvPr id="7" name="Picture 6">
            <a:extLst>
              <a:ext uri="{FF2B5EF4-FFF2-40B4-BE49-F238E27FC236}">
                <a16:creationId xmlns:a16="http://schemas.microsoft.com/office/drawing/2014/main" id="{674195C0-5639-AB76-51FF-9F02C5FBADC5}"/>
              </a:ext>
            </a:extLst>
          </p:cNvPr>
          <p:cNvPicPr>
            <a:picLocks noChangeAspect="1"/>
          </p:cNvPicPr>
          <p:nvPr/>
        </p:nvPicPr>
        <p:blipFill rotWithShape="1">
          <a:blip r:embed="rId3"/>
          <a:srcRect l="31419" t="621" r="34261"/>
          <a:stretch/>
        </p:blipFill>
        <p:spPr>
          <a:xfrm>
            <a:off x="843064" y="2691319"/>
            <a:ext cx="2068749" cy="1570786"/>
          </a:xfrm>
          <a:prstGeom prst="rect">
            <a:avLst/>
          </a:prstGeom>
        </p:spPr>
      </p:pic>
      <p:sp>
        <p:nvSpPr>
          <p:cNvPr id="8" name="TextBox 7">
            <a:extLst>
              <a:ext uri="{FF2B5EF4-FFF2-40B4-BE49-F238E27FC236}">
                <a16:creationId xmlns:a16="http://schemas.microsoft.com/office/drawing/2014/main" id="{170E8361-0D9B-9713-99AD-B0660981DE20}"/>
              </a:ext>
            </a:extLst>
          </p:cNvPr>
          <p:cNvSpPr txBox="1"/>
          <p:nvPr/>
        </p:nvSpPr>
        <p:spPr>
          <a:xfrm>
            <a:off x="575897" y="4404200"/>
            <a:ext cx="59493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BEB"/>
                </a:highlight>
                <a:latin typeface="Calibri"/>
              </a:rPr>
              <a:t>User friendly and aesthetic website </a:t>
            </a:r>
          </a:p>
        </p:txBody>
      </p:sp>
      <p:pic>
        <p:nvPicPr>
          <p:cNvPr id="10" name="Picture 9">
            <a:extLst>
              <a:ext uri="{FF2B5EF4-FFF2-40B4-BE49-F238E27FC236}">
                <a16:creationId xmlns:a16="http://schemas.microsoft.com/office/drawing/2014/main" id="{11256A22-4E10-5100-F6DC-87ACD01FF2BD}"/>
              </a:ext>
            </a:extLst>
          </p:cNvPr>
          <p:cNvPicPr>
            <a:picLocks noChangeAspect="1"/>
          </p:cNvPicPr>
          <p:nvPr/>
        </p:nvPicPr>
        <p:blipFill>
          <a:blip r:embed="rId4"/>
          <a:stretch>
            <a:fillRect/>
          </a:stretch>
        </p:blipFill>
        <p:spPr>
          <a:xfrm>
            <a:off x="5732601" y="567582"/>
            <a:ext cx="1585382" cy="1553674"/>
          </a:xfrm>
          <a:prstGeom prst="rect">
            <a:avLst/>
          </a:prstGeom>
        </p:spPr>
      </p:pic>
      <p:sp>
        <p:nvSpPr>
          <p:cNvPr id="11" name="TextBox 10">
            <a:extLst>
              <a:ext uri="{FF2B5EF4-FFF2-40B4-BE49-F238E27FC236}">
                <a16:creationId xmlns:a16="http://schemas.microsoft.com/office/drawing/2014/main" id="{0D5D2299-4D0D-7985-BF60-D8272EAABC1B}"/>
              </a:ext>
            </a:extLst>
          </p:cNvPr>
          <p:cNvSpPr txBox="1"/>
          <p:nvPr/>
        </p:nvSpPr>
        <p:spPr>
          <a:xfrm>
            <a:off x="4319082" y="2225782"/>
            <a:ext cx="44293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BEB"/>
                </a:highlight>
                <a:latin typeface="Calibri"/>
              </a:rPr>
              <a:t>Follow back through calls within 48 hours of visit/enquiry</a:t>
            </a:r>
          </a:p>
        </p:txBody>
      </p:sp>
      <p:pic>
        <p:nvPicPr>
          <p:cNvPr id="13" name="Picture 12">
            <a:extLst>
              <a:ext uri="{FF2B5EF4-FFF2-40B4-BE49-F238E27FC236}">
                <a16:creationId xmlns:a16="http://schemas.microsoft.com/office/drawing/2014/main" id="{5B02CC13-9B95-F160-EF2A-F7F23342F666}"/>
              </a:ext>
            </a:extLst>
          </p:cNvPr>
          <p:cNvPicPr>
            <a:picLocks noChangeAspect="1"/>
          </p:cNvPicPr>
          <p:nvPr/>
        </p:nvPicPr>
        <p:blipFill>
          <a:blip r:embed="rId5"/>
          <a:stretch>
            <a:fillRect/>
          </a:stretch>
        </p:blipFill>
        <p:spPr>
          <a:xfrm>
            <a:off x="5402743" y="2716051"/>
            <a:ext cx="2070000" cy="1550246"/>
          </a:xfrm>
          <a:prstGeom prst="rect">
            <a:avLst/>
          </a:prstGeom>
        </p:spPr>
      </p:pic>
      <p:sp>
        <p:nvSpPr>
          <p:cNvPr id="14" name="TextBox 13">
            <a:extLst>
              <a:ext uri="{FF2B5EF4-FFF2-40B4-BE49-F238E27FC236}">
                <a16:creationId xmlns:a16="http://schemas.microsoft.com/office/drawing/2014/main" id="{EF64451A-03CA-7866-3619-DBBA34CC7E88}"/>
              </a:ext>
            </a:extLst>
          </p:cNvPr>
          <p:cNvSpPr txBox="1"/>
          <p:nvPr/>
        </p:nvSpPr>
        <p:spPr>
          <a:xfrm>
            <a:off x="4438747" y="4404199"/>
            <a:ext cx="59493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highlight>
                  <a:srgbClr val="FFFBEB"/>
                </a:highlight>
                <a:latin typeface="Calibri"/>
              </a:rPr>
              <a:t>Excellent center Infrastructure with all the necessities</a:t>
            </a:r>
          </a:p>
        </p:txBody>
      </p:sp>
    </p:spTree>
    <p:extLst>
      <p:ext uri="{BB962C8B-B14F-4D97-AF65-F5344CB8AC3E}">
        <p14:creationId xmlns:p14="http://schemas.microsoft.com/office/powerpoint/2010/main" val="402455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BEB"/>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14E3C8-15E8-CA2B-F13E-FFD501175C93}"/>
              </a:ext>
            </a:extLst>
          </p:cNvPr>
          <p:cNvSpPr>
            <a:spLocks noGrp="1"/>
          </p:cNvSpPr>
          <p:nvPr>
            <p:ph type="title"/>
          </p:nvPr>
        </p:nvSpPr>
        <p:spPr/>
        <p:txBody>
          <a:bodyPr>
            <a:normAutofit/>
          </a:bodyPr>
          <a:lstStyle/>
          <a:p>
            <a:r>
              <a:rPr lang="en-US" sz="2800" b="1" dirty="0"/>
              <a:t>Website Enquiry Reviews Evaluation </a:t>
            </a:r>
          </a:p>
        </p:txBody>
      </p:sp>
      <p:sp>
        <p:nvSpPr>
          <p:cNvPr id="4" name="Content Placeholder 3">
            <a:extLst>
              <a:ext uri="{FF2B5EF4-FFF2-40B4-BE49-F238E27FC236}">
                <a16:creationId xmlns:a16="http://schemas.microsoft.com/office/drawing/2014/main" id="{DDA988F5-0869-1813-049E-DF92E846BB19}"/>
              </a:ext>
            </a:extLst>
          </p:cNvPr>
          <p:cNvSpPr>
            <a:spLocks noGrp="1"/>
          </p:cNvSpPr>
          <p:nvPr>
            <p:ph sz="half" idx="1"/>
          </p:nvPr>
        </p:nvSpPr>
        <p:spPr/>
        <p:txBody>
          <a:bodyPr vert="horz" lIns="91440" tIns="45720" rIns="91440" bIns="45720" rtlCol="0" anchor="t">
            <a:normAutofit/>
          </a:bodyPr>
          <a:lstStyle/>
          <a:p>
            <a:pPr marL="0" indent="0">
              <a:buNone/>
            </a:pPr>
            <a:endParaRPr lang="en-US" sz="1800" dirty="0">
              <a:ea typeface="Calibri"/>
              <a:cs typeface="Calibri"/>
            </a:endParaRPr>
          </a:p>
          <a:p>
            <a:pPr marL="0" indent="0">
              <a:buNone/>
            </a:pPr>
            <a:endParaRPr lang="en-US" sz="1800" dirty="0">
              <a:cs typeface="Calibri"/>
            </a:endParaRPr>
          </a:p>
        </p:txBody>
      </p:sp>
      <p:sp>
        <p:nvSpPr>
          <p:cNvPr id="6" name="Google Shape;74;p17">
            <a:extLst>
              <a:ext uri="{FF2B5EF4-FFF2-40B4-BE49-F238E27FC236}">
                <a16:creationId xmlns:a16="http://schemas.microsoft.com/office/drawing/2014/main" id="{954CB1B4-C05B-2E2E-EE03-07C6157F9D39}"/>
              </a:ext>
            </a:extLst>
          </p:cNvPr>
          <p:cNvSpPr txBox="1"/>
          <p:nvPr/>
        </p:nvSpPr>
        <p:spPr>
          <a:xfrm>
            <a:off x="490075" y="1138209"/>
            <a:ext cx="4077851" cy="4003527"/>
          </a:xfrm>
          <a:prstGeom prst="roundRect">
            <a:avLst/>
          </a:prstGeom>
          <a:ln>
            <a:solidFill>
              <a:srgbClr val="FFFBEB"/>
            </a:solidFill>
            <a:headEnd type="none" w="med" len="med"/>
            <a:tailEnd type="none" w="med" len="med"/>
          </a:ln>
          <a:effectLst>
            <a:glow rad="101600">
              <a:schemeClr val="accent2">
                <a:satMod val="175000"/>
                <a:alpha val="40000"/>
              </a:schemeClr>
            </a:glow>
          </a:effectLst>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algn="ctr"/>
            <a:r>
              <a:rPr lang="en" sz="1800" b="1" dirty="0">
                <a:solidFill>
                  <a:srgbClr val="FF0000"/>
                </a:solidFill>
                <a:ea typeface="Calibri"/>
                <a:cs typeface="Calibri"/>
              </a:rPr>
              <a:t>Negatives</a:t>
            </a:r>
            <a:r>
              <a:rPr lang="en" sz="1800" b="1" dirty="0">
                <a:solidFill>
                  <a:srgbClr val="595959"/>
                </a:solidFill>
                <a:ea typeface="Calibri"/>
                <a:cs typeface="Calibri"/>
              </a:rPr>
              <a:t>  </a:t>
            </a:r>
            <a:endParaRPr sz="1800" b="1" dirty="0">
              <a:solidFill>
                <a:srgbClr val="595959"/>
              </a:solidFill>
            </a:endParaRPr>
          </a:p>
        </p:txBody>
      </p:sp>
      <p:sp>
        <p:nvSpPr>
          <p:cNvPr id="7" name="Google Shape;74;p17">
            <a:extLst>
              <a:ext uri="{FF2B5EF4-FFF2-40B4-BE49-F238E27FC236}">
                <a16:creationId xmlns:a16="http://schemas.microsoft.com/office/drawing/2014/main" id="{A4EABC8F-4FB3-212E-F65E-2E7E8BC10C6E}"/>
              </a:ext>
            </a:extLst>
          </p:cNvPr>
          <p:cNvSpPr txBox="1"/>
          <p:nvPr/>
        </p:nvSpPr>
        <p:spPr>
          <a:xfrm>
            <a:off x="4732475" y="1139973"/>
            <a:ext cx="4239645" cy="4003527"/>
          </a:xfrm>
          <a:prstGeom prst="roundRect">
            <a:avLst/>
          </a:prstGeom>
          <a:ln>
            <a:solidFill>
              <a:srgbClr val="FFFBEB"/>
            </a:solidFill>
            <a:headEnd type="none" w="med" len="med"/>
            <a:tailEnd type="none" w="med" len="med"/>
          </a:ln>
          <a:effectLst>
            <a:glow rad="101600">
              <a:schemeClr val="accent6">
                <a:satMod val="175000"/>
                <a:alpha val="40000"/>
              </a:schemeClr>
            </a:glow>
          </a:effectLst>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p>
            <a:pPr algn="ctr"/>
            <a:r>
              <a:rPr lang="en" sz="1800" b="1" dirty="0">
                <a:solidFill>
                  <a:schemeClr val="accent6"/>
                </a:solidFill>
                <a:cs typeface="Calibri"/>
              </a:rPr>
              <a:t>Positives</a:t>
            </a:r>
            <a:endParaRPr lang="en-US" dirty="0">
              <a:solidFill>
                <a:schemeClr val="accent6"/>
              </a:solidFill>
            </a:endParaRPr>
          </a:p>
        </p:txBody>
      </p:sp>
      <p:sp>
        <p:nvSpPr>
          <p:cNvPr id="11" name="TextBox 10">
            <a:extLst>
              <a:ext uri="{FF2B5EF4-FFF2-40B4-BE49-F238E27FC236}">
                <a16:creationId xmlns:a16="http://schemas.microsoft.com/office/drawing/2014/main" id="{7DF345F1-2D91-35D2-F391-C9F033C1DD04}"/>
              </a:ext>
            </a:extLst>
          </p:cNvPr>
          <p:cNvSpPr txBox="1"/>
          <p:nvPr/>
        </p:nvSpPr>
        <p:spPr>
          <a:xfrm>
            <a:off x="1214884" y="4363105"/>
            <a:ext cx="2422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No follow up phone call after enquiry</a:t>
            </a:r>
          </a:p>
        </p:txBody>
      </p:sp>
      <p:sp>
        <p:nvSpPr>
          <p:cNvPr id="13" name="TextBox 12">
            <a:extLst>
              <a:ext uri="{FF2B5EF4-FFF2-40B4-BE49-F238E27FC236}">
                <a16:creationId xmlns:a16="http://schemas.microsoft.com/office/drawing/2014/main" id="{BF8041EA-2B28-117A-F2A1-F0084342DEBC}"/>
              </a:ext>
            </a:extLst>
          </p:cNvPr>
          <p:cNvSpPr txBox="1"/>
          <p:nvPr/>
        </p:nvSpPr>
        <p:spPr>
          <a:xfrm>
            <a:off x="2324100" y="4886325"/>
            <a:ext cx="4495800" cy="317500"/>
          </a:xfrm>
          <a:prstGeom prst="rect">
            <a:avLst/>
          </a:prstGeom>
        </p:spPr>
        <p:txBody>
          <a:bodyPr lIns="91440" tIns="45720" rIns="91440" bIns="45720" anchor="t">
            <a:normAutofit/>
          </a:bodyPr>
          <a:lstStyle/>
          <a:p>
            <a:r>
              <a:rPr lang="en-US" dirty="0"/>
              <a:t>.</a:t>
            </a:r>
          </a:p>
        </p:txBody>
      </p:sp>
      <p:pic>
        <p:nvPicPr>
          <p:cNvPr id="17" name="Picture 16">
            <a:extLst>
              <a:ext uri="{FF2B5EF4-FFF2-40B4-BE49-F238E27FC236}">
                <a16:creationId xmlns:a16="http://schemas.microsoft.com/office/drawing/2014/main" id="{0AC0F168-0D10-58E1-0778-2C638EE49F50}"/>
              </a:ext>
            </a:extLst>
          </p:cNvPr>
          <p:cNvPicPr>
            <a:picLocks noChangeAspect="1"/>
          </p:cNvPicPr>
          <p:nvPr/>
        </p:nvPicPr>
        <p:blipFill>
          <a:blip r:embed="rId2"/>
          <a:stretch>
            <a:fillRect/>
          </a:stretch>
        </p:blipFill>
        <p:spPr>
          <a:xfrm>
            <a:off x="807653" y="1904839"/>
            <a:ext cx="3409851" cy="2292337"/>
          </a:xfrm>
          <a:prstGeom prst="rect">
            <a:avLst/>
          </a:prstGeom>
        </p:spPr>
      </p:pic>
      <p:pic>
        <p:nvPicPr>
          <p:cNvPr id="19" name="Picture 18">
            <a:extLst>
              <a:ext uri="{FF2B5EF4-FFF2-40B4-BE49-F238E27FC236}">
                <a16:creationId xmlns:a16="http://schemas.microsoft.com/office/drawing/2014/main" id="{44239F83-2F3A-879A-8818-A236635BC034}"/>
              </a:ext>
            </a:extLst>
          </p:cNvPr>
          <p:cNvPicPr>
            <a:picLocks noChangeAspect="1"/>
          </p:cNvPicPr>
          <p:nvPr/>
        </p:nvPicPr>
        <p:blipFill>
          <a:blip r:embed="rId3"/>
          <a:stretch>
            <a:fillRect/>
          </a:stretch>
        </p:blipFill>
        <p:spPr>
          <a:xfrm>
            <a:off x="751357" y="1904838"/>
            <a:ext cx="3555286" cy="2292338"/>
          </a:xfrm>
          <a:prstGeom prst="rect">
            <a:avLst/>
          </a:prstGeom>
        </p:spPr>
      </p:pic>
      <p:sp>
        <p:nvSpPr>
          <p:cNvPr id="20" name="TextBox 19">
            <a:extLst>
              <a:ext uri="{FF2B5EF4-FFF2-40B4-BE49-F238E27FC236}">
                <a16:creationId xmlns:a16="http://schemas.microsoft.com/office/drawing/2014/main" id="{BC843A7E-C5B6-26AB-A508-B3354249D803}"/>
              </a:ext>
            </a:extLst>
          </p:cNvPr>
          <p:cNvSpPr txBox="1"/>
          <p:nvPr/>
        </p:nvSpPr>
        <p:spPr>
          <a:xfrm>
            <a:off x="1325544" y="4322877"/>
            <a:ext cx="236819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Provide alternate ways to sign in apart from mobile number</a:t>
            </a:r>
          </a:p>
        </p:txBody>
      </p:sp>
      <p:pic>
        <p:nvPicPr>
          <p:cNvPr id="22" name="Picture 21">
            <a:extLst>
              <a:ext uri="{FF2B5EF4-FFF2-40B4-BE49-F238E27FC236}">
                <a16:creationId xmlns:a16="http://schemas.microsoft.com/office/drawing/2014/main" id="{B6215A8D-02F7-0771-A4B2-991C5D7AE170}"/>
              </a:ext>
            </a:extLst>
          </p:cNvPr>
          <p:cNvPicPr>
            <a:picLocks noChangeAspect="1"/>
          </p:cNvPicPr>
          <p:nvPr/>
        </p:nvPicPr>
        <p:blipFill>
          <a:blip r:embed="rId4"/>
          <a:stretch>
            <a:fillRect/>
          </a:stretch>
        </p:blipFill>
        <p:spPr>
          <a:xfrm>
            <a:off x="912937" y="2080455"/>
            <a:ext cx="3193409" cy="1941103"/>
          </a:xfrm>
          <a:prstGeom prst="rect">
            <a:avLst/>
          </a:prstGeom>
        </p:spPr>
      </p:pic>
      <p:sp>
        <p:nvSpPr>
          <p:cNvPr id="23" name="TextBox 22">
            <a:extLst>
              <a:ext uri="{FF2B5EF4-FFF2-40B4-BE49-F238E27FC236}">
                <a16:creationId xmlns:a16="http://schemas.microsoft.com/office/drawing/2014/main" id="{31F931E3-5255-4561-42D0-D2A1E84047BD}"/>
              </a:ext>
            </a:extLst>
          </p:cNvPr>
          <p:cNvSpPr txBox="1"/>
          <p:nvPr/>
        </p:nvSpPr>
        <p:spPr>
          <a:xfrm>
            <a:off x="1344902" y="4236626"/>
            <a:ext cx="236819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Customized option to specify user visit timings and communication methods</a:t>
            </a:r>
          </a:p>
        </p:txBody>
      </p:sp>
      <p:pic>
        <p:nvPicPr>
          <p:cNvPr id="25" name="Picture 24">
            <a:extLst>
              <a:ext uri="{FF2B5EF4-FFF2-40B4-BE49-F238E27FC236}">
                <a16:creationId xmlns:a16="http://schemas.microsoft.com/office/drawing/2014/main" id="{FCBDA2DC-86C0-4171-27B5-45157F86B51B}"/>
              </a:ext>
            </a:extLst>
          </p:cNvPr>
          <p:cNvPicPr>
            <a:picLocks noChangeAspect="1"/>
          </p:cNvPicPr>
          <p:nvPr/>
        </p:nvPicPr>
        <p:blipFill>
          <a:blip r:embed="rId5"/>
          <a:stretch>
            <a:fillRect/>
          </a:stretch>
        </p:blipFill>
        <p:spPr>
          <a:xfrm>
            <a:off x="751358" y="2132381"/>
            <a:ext cx="3511706" cy="1872910"/>
          </a:xfrm>
          <a:prstGeom prst="rect">
            <a:avLst/>
          </a:prstGeom>
        </p:spPr>
      </p:pic>
      <p:sp>
        <p:nvSpPr>
          <p:cNvPr id="26" name="TextBox 25">
            <a:extLst>
              <a:ext uri="{FF2B5EF4-FFF2-40B4-BE49-F238E27FC236}">
                <a16:creationId xmlns:a16="http://schemas.microsoft.com/office/drawing/2014/main" id="{9FEBFFDA-10DC-882F-8E36-1891AB0DC477}"/>
              </a:ext>
            </a:extLst>
          </p:cNvPr>
          <p:cNvSpPr txBox="1"/>
          <p:nvPr/>
        </p:nvSpPr>
        <p:spPr>
          <a:xfrm>
            <a:off x="1315675" y="4346436"/>
            <a:ext cx="23681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Information on expected Response times</a:t>
            </a:r>
          </a:p>
        </p:txBody>
      </p:sp>
      <p:pic>
        <p:nvPicPr>
          <p:cNvPr id="28" name="Picture 27">
            <a:extLst>
              <a:ext uri="{FF2B5EF4-FFF2-40B4-BE49-F238E27FC236}">
                <a16:creationId xmlns:a16="http://schemas.microsoft.com/office/drawing/2014/main" id="{9CC57259-7EB7-206E-FB04-7E7E709C1A7A}"/>
              </a:ext>
            </a:extLst>
          </p:cNvPr>
          <p:cNvPicPr>
            <a:picLocks noChangeAspect="1"/>
          </p:cNvPicPr>
          <p:nvPr/>
        </p:nvPicPr>
        <p:blipFill>
          <a:blip r:embed="rId6"/>
          <a:stretch>
            <a:fillRect/>
          </a:stretch>
        </p:blipFill>
        <p:spPr>
          <a:xfrm>
            <a:off x="741163" y="1973943"/>
            <a:ext cx="3511706" cy="2123670"/>
          </a:xfrm>
          <a:prstGeom prst="rect">
            <a:avLst/>
          </a:prstGeom>
        </p:spPr>
      </p:pic>
      <p:sp>
        <p:nvSpPr>
          <p:cNvPr id="29" name="TextBox 28">
            <a:extLst>
              <a:ext uri="{FF2B5EF4-FFF2-40B4-BE49-F238E27FC236}">
                <a16:creationId xmlns:a16="http://schemas.microsoft.com/office/drawing/2014/main" id="{665FDB94-778E-1A9D-A9ED-49C99AC53552}"/>
              </a:ext>
            </a:extLst>
          </p:cNvPr>
          <p:cNvSpPr txBox="1"/>
          <p:nvPr/>
        </p:nvSpPr>
        <p:spPr>
          <a:xfrm>
            <a:off x="1291826" y="4491586"/>
            <a:ext cx="23681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Mobile interface clutter</a:t>
            </a:r>
          </a:p>
        </p:txBody>
      </p:sp>
      <p:pic>
        <p:nvPicPr>
          <p:cNvPr id="35" name="Picture 34">
            <a:extLst>
              <a:ext uri="{FF2B5EF4-FFF2-40B4-BE49-F238E27FC236}">
                <a16:creationId xmlns:a16="http://schemas.microsoft.com/office/drawing/2014/main" id="{BCFF4B68-CDC6-E604-BA45-97FA5671F440}"/>
              </a:ext>
            </a:extLst>
          </p:cNvPr>
          <p:cNvPicPr>
            <a:picLocks noChangeAspect="1"/>
          </p:cNvPicPr>
          <p:nvPr/>
        </p:nvPicPr>
        <p:blipFill>
          <a:blip r:embed="rId7"/>
          <a:stretch>
            <a:fillRect/>
          </a:stretch>
        </p:blipFill>
        <p:spPr>
          <a:xfrm>
            <a:off x="741164" y="1944289"/>
            <a:ext cx="3511706" cy="2163405"/>
          </a:xfrm>
          <a:prstGeom prst="rect">
            <a:avLst/>
          </a:prstGeom>
        </p:spPr>
      </p:pic>
      <p:sp>
        <p:nvSpPr>
          <p:cNvPr id="38" name="TextBox 37">
            <a:extLst>
              <a:ext uri="{FF2B5EF4-FFF2-40B4-BE49-F238E27FC236}">
                <a16:creationId xmlns:a16="http://schemas.microsoft.com/office/drawing/2014/main" id="{23764F7E-9466-D9BD-3EF3-E661DA282791}"/>
              </a:ext>
            </a:extLst>
          </p:cNvPr>
          <p:cNvSpPr txBox="1"/>
          <p:nvPr/>
        </p:nvSpPr>
        <p:spPr>
          <a:xfrm>
            <a:off x="1279324" y="4402158"/>
            <a:ext cx="23681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Auto log out feature for security reasons</a:t>
            </a:r>
          </a:p>
        </p:txBody>
      </p:sp>
      <p:pic>
        <p:nvPicPr>
          <p:cNvPr id="42" name="Picture 41">
            <a:extLst>
              <a:ext uri="{FF2B5EF4-FFF2-40B4-BE49-F238E27FC236}">
                <a16:creationId xmlns:a16="http://schemas.microsoft.com/office/drawing/2014/main" id="{9D9035B3-89FD-0C95-F4BF-1BCDFDAA1694}"/>
              </a:ext>
            </a:extLst>
          </p:cNvPr>
          <p:cNvPicPr>
            <a:picLocks noChangeAspect="1"/>
          </p:cNvPicPr>
          <p:nvPr/>
        </p:nvPicPr>
        <p:blipFill>
          <a:blip r:embed="rId8"/>
          <a:stretch>
            <a:fillRect/>
          </a:stretch>
        </p:blipFill>
        <p:spPr>
          <a:xfrm>
            <a:off x="751357" y="1959908"/>
            <a:ext cx="3565883" cy="2147785"/>
          </a:xfrm>
          <a:prstGeom prst="rect">
            <a:avLst/>
          </a:prstGeom>
        </p:spPr>
      </p:pic>
      <p:sp>
        <p:nvSpPr>
          <p:cNvPr id="43" name="TextBox 42">
            <a:extLst>
              <a:ext uri="{FF2B5EF4-FFF2-40B4-BE49-F238E27FC236}">
                <a16:creationId xmlns:a16="http://schemas.microsoft.com/office/drawing/2014/main" id="{492CBC1B-6617-1699-332F-F60F7642BFA5}"/>
              </a:ext>
            </a:extLst>
          </p:cNvPr>
          <p:cNvSpPr txBox="1"/>
          <p:nvPr/>
        </p:nvSpPr>
        <p:spPr>
          <a:xfrm>
            <a:off x="1265976" y="4384890"/>
            <a:ext cx="23681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Easily accessible ‘Book a Visit’ option</a:t>
            </a:r>
          </a:p>
        </p:txBody>
      </p:sp>
      <p:pic>
        <p:nvPicPr>
          <p:cNvPr id="45" name="Picture 44">
            <a:extLst>
              <a:ext uri="{FF2B5EF4-FFF2-40B4-BE49-F238E27FC236}">
                <a16:creationId xmlns:a16="http://schemas.microsoft.com/office/drawing/2014/main" id="{E8857CA2-C2C9-B9DB-6EB4-903C1AF2590C}"/>
              </a:ext>
            </a:extLst>
          </p:cNvPr>
          <p:cNvPicPr>
            <a:picLocks noChangeAspect="1"/>
          </p:cNvPicPr>
          <p:nvPr/>
        </p:nvPicPr>
        <p:blipFill>
          <a:blip r:embed="rId9"/>
          <a:stretch>
            <a:fillRect/>
          </a:stretch>
        </p:blipFill>
        <p:spPr>
          <a:xfrm>
            <a:off x="5010253" y="1959116"/>
            <a:ext cx="3684087" cy="2133750"/>
          </a:xfrm>
          <a:prstGeom prst="rect">
            <a:avLst/>
          </a:prstGeom>
        </p:spPr>
      </p:pic>
      <p:sp>
        <p:nvSpPr>
          <p:cNvPr id="46" name="TextBox 45">
            <a:extLst>
              <a:ext uri="{FF2B5EF4-FFF2-40B4-BE49-F238E27FC236}">
                <a16:creationId xmlns:a16="http://schemas.microsoft.com/office/drawing/2014/main" id="{B4B02D59-8DCA-FDA3-E9A5-BAB12DDBEEE5}"/>
              </a:ext>
            </a:extLst>
          </p:cNvPr>
          <p:cNvSpPr txBox="1"/>
          <p:nvPr/>
        </p:nvSpPr>
        <p:spPr>
          <a:xfrm>
            <a:off x="5668198" y="4322877"/>
            <a:ext cx="236819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Easy to navigate, user friendly and visually appealing website</a:t>
            </a:r>
          </a:p>
        </p:txBody>
      </p:sp>
      <p:pic>
        <p:nvPicPr>
          <p:cNvPr id="48" name="Picture 47">
            <a:extLst>
              <a:ext uri="{FF2B5EF4-FFF2-40B4-BE49-F238E27FC236}">
                <a16:creationId xmlns:a16="http://schemas.microsoft.com/office/drawing/2014/main" id="{844A2AB3-A0C0-0367-D6D5-F2F13D6D6F91}"/>
              </a:ext>
            </a:extLst>
          </p:cNvPr>
          <p:cNvPicPr>
            <a:picLocks noChangeAspect="1"/>
          </p:cNvPicPr>
          <p:nvPr/>
        </p:nvPicPr>
        <p:blipFill rotWithShape="1">
          <a:blip r:embed="rId10"/>
          <a:srcRect l="8831" t="23392" r="8742" b="24645"/>
          <a:stretch/>
        </p:blipFill>
        <p:spPr>
          <a:xfrm>
            <a:off x="5010253" y="1944289"/>
            <a:ext cx="3684087" cy="2138328"/>
          </a:xfrm>
          <a:prstGeom prst="rect">
            <a:avLst/>
          </a:prstGeom>
        </p:spPr>
      </p:pic>
      <p:sp>
        <p:nvSpPr>
          <p:cNvPr id="49" name="TextBox 48">
            <a:extLst>
              <a:ext uri="{FF2B5EF4-FFF2-40B4-BE49-F238E27FC236}">
                <a16:creationId xmlns:a16="http://schemas.microsoft.com/office/drawing/2014/main" id="{26D2F511-7335-5E07-986D-F070FC05428D}"/>
              </a:ext>
            </a:extLst>
          </p:cNvPr>
          <p:cNvSpPr txBox="1"/>
          <p:nvPr/>
        </p:nvSpPr>
        <p:spPr>
          <a:xfrm>
            <a:off x="5509828" y="4197176"/>
            <a:ext cx="236819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required information such as courses, centers, faculty, success stories, forms etc. readily available</a:t>
            </a:r>
          </a:p>
        </p:txBody>
      </p:sp>
    </p:spTree>
    <p:extLst>
      <p:ext uri="{BB962C8B-B14F-4D97-AF65-F5344CB8AC3E}">
        <p14:creationId xmlns:p14="http://schemas.microsoft.com/office/powerpoint/2010/main" val="210950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9"/>
                                        </p:tgtEl>
                                      </p:cBhvr>
                                    </p:animEffect>
                                    <p:set>
                                      <p:cBhvr>
                                        <p:cTn id="45" dur="1" fill="hold">
                                          <p:stCondLst>
                                            <p:cond delay="499"/>
                                          </p:stCondLst>
                                        </p:cTn>
                                        <p:tgtEl>
                                          <p:spTgt spid="1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20"/>
                                        </p:tgtEl>
                                      </p:cBhvr>
                                    </p:animEffect>
                                    <p:set>
                                      <p:cBhvr>
                                        <p:cTn id="50" dur="1" fill="hold">
                                          <p:stCondLst>
                                            <p:cond delay="499"/>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0"/>
                                        <p:tgtEl>
                                          <p:spTgt spid="23"/>
                                        </p:tgtEl>
                                      </p:cBhvr>
                                    </p:animEffect>
                                    <p:anim calcmode="lin" valueType="num">
                                      <p:cBhvr>
                                        <p:cTn id="63" dur="1000" fill="hold"/>
                                        <p:tgtEl>
                                          <p:spTgt spid="23"/>
                                        </p:tgtEl>
                                        <p:attrNameLst>
                                          <p:attrName>ppt_x</p:attrName>
                                        </p:attrNameLst>
                                      </p:cBhvr>
                                      <p:tavLst>
                                        <p:tav tm="0">
                                          <p:val>
                                            <p:strVal val="#ppt_x"/>
                                          </p:val>
                                        </p:tav>
                                        <p:tav tm="100000">
                                          <p:val>
                                            <p:strVal val="#ppt_x"/>
                                          </p:val>
                                        </p:tav>
                                      </p:tavLst>
                                    </p:anim>
                                    <p:anim calcmode="lin" valueType="num">
                                      <p:cBhvr>
                                        <p:cTn id="6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23"/>
                                        </p:tgtEl>
                                      </p:cBhvr>
                                    </p:animEffect>
                                    <p:set>
                                      <p:cBhvr>
                                        <p:cTn id="74" dur="1" fill="hold">
                                          <p:stCondLst>
                                            <p:cond delay="499"/>
                                          </p:stCondLst>
                                        </p:cTn>
                                        <p:tgtEl>
                                          <p:spTgt spid="2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0"/>
                                        <p:tgtEl>
                                          <p:spTgt spid="25"/>
                                        </p:tgtEl>
                                      </p:cBhvr>
                                    </p:animEffect>
                                    <p:anim calcmode="lin" valueType="num">
                                      <p:cBhvr>
                                        <p:cTn id="80" dur="1000" fill="hold"/>
                                        <p:tgtEl>
                                          <p:spTgt spid="25"/>
                                        </p:tgtEl>
                                        <p:attrNameLst>
                                          <p:attrName>ppt_x</p:attrName>
                                        </p:attrNameLst>
                                      </p:cBhvr>
                                      <p:tavLst>
                                        <p:tav tm="0">
                                          <p:val>
                                            <p:strVal val="#ppt_x"/>
                                          </p:val>
                                        </p:tav>
                                        <p:tav tm="100000">
                                          <p:val>
                                            <p:strVal val="#ppt_x"/>
                                          </p:val>
                                        </p:tav>
                                      </p:tavLst>
                                    </p:anim>
                                    <p:anim calcmode="lin" valueType="num">
                                      <p:cBhvr>
                                        <p:cTn id="8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1000"/>
                                        <p:tgtEl>
                                          <p:spTgt spid="26"/>
                                        </p:tgtEl>
                                      </p:cBhvr>
                                    </p:animEffect>
                                    <p:anim calcmode="lin" valueType="num">
                                      <p:cBhvr>
                                        <p:cTn id="87" dur="1000" fill="hold"/>
                                        <p:tgtEl>
                                          <p:spTgt spid="26"/>
                                        </p:tgtEl>
                                        <p:attrNameLst>
                                          <p:attrName>ppt_x</p:attrName>
                                        </p:attrNameLst>
                                      </p:cBhvr>
                                      <p:tavLst>
                                        <p:tav tm="0">
                                          <p:val>
                                            <p:strVal val="#ppt_x"/>
                                          </p:val>
                                        </p:tav>
                                        <p:tav tm="100000">
                                          <p:val>
                                            <p:strVal val="#ppt_x"/>
                                          </p:val>
                                        </p:tav>
                                      </p:tavLst>
                                    </p:anim>
                                    <p:anim calcmode="lin" valueType="num">
                                      <p:cBhvr>
                                        <p:cTn id="8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25"/>
                                        </p:tgtEl>
                                      </p:cBhvr>
                                    </p:animEffect>
                                    <p:set>
                                      <p:cBhvr>
                                        <p:cTn id="93" dur="1" fill="hold">
                                          <p:stCondLst>
                                            <p:cond delay="499"/>
                                          </p:stCondLst>
                                        </p:cTn>
                                        <p:tgtEl>
                                          <p:spTgt spid="25"/>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26"/>
                                        </p:tgtEl>
                                      </p:cBhvr>
                                    </p:animEffect>
                                    <p:set>
                                      <p:cBhvr>
                                        <p:cTn id="98" dur="1" fill="hold">
                                          <p:stCondLst>
                                            <p:cond delay="499"/>
                                          </p:stCondLst>
                                        </p:cTn>
                                        <p:tgtEl>
                                          <p:spTgt spid="26"/>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1000"/>
                                        <p:tgtEl>
                                          <p:spTgt spid="28"/>
                                        </p:tgtEl>
                                      </p:cBhvr>
                                    </p:animEffect>
                                    <p:anim calcmode="lin" valueType="num">
                                      <p:cBhvr>
                                        <p:cTn id="104" dur="1000" fill="hold"/>
                                        <p:tgtEl>
                                          <p:spTgt spid="28"/>
                                        </p:tgtEl>
                                        <p:attrNameLst>
                                          <p:attrName>ppt_x</p:attrName>
                                        </p:attrNameLst>
                                      </p:cBhvr>
                                      <p:tavLst>
                                        <p:tav tm="0">
                                          <p:val>
                                            <p:strVal val="#ppt_x"/>
                                          </p:val>
                                        </p:tav>
                                        <p:tav tm="100000">
                                          <p:val>
                                            <p:strVal val="#ppt_x"/>
                                          </p:val>
                                        </p:tav>
                                      </p:tavLst>
                                    </p:anim>
                                    <p:anim calcmode="lin" valueType="num">
                                      <p:cBhvr>
                                        <p:cTn id="10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1000"/>
                                        <p:tgtEl>
                                          <p:spTgt spid="29"/>
                                        </p:tgtEl>
                                      </p:cBhvr>
                                    </p:animEffect>
                                    <p:anim calcmode="lin" valueType="num">
                                      <p:cBhvr>
                                        <p:cTn id="111" dur="1000" fill="hold"/>
                                        <p:tgtEl>
                                          <p:spTgt spid="29"/>
                                        </p:tgtEl>
                                        <p:attrNameLst>
                                          <p:attrName>ppt_x</p:attrName>
                                        </p:attrNameLst>
                                      </p:cBhvr>
                                      <p:tavLst>
                                        <p:tav tm="0">
                                          <p:val>
                                            <p:strVal val="#ppt_x"/>
                                          </p:val>
                                        </p:tav>
                                        <p:tav tm="100000">
                                          <p:val>
                                            <p:strVal val="#ppt_x"/>
                                          </p:val>
                                        </p:tav>
                                      </p:tavLst>
                                    </p:anim>
                                    <p:anim calcmode="lin" valueType="num">
                                      <p:cBhvr>
                                        <p:cTn id="11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28"/>
                                        </p:tgtEl>
                                      </p:cBhvr>
                                    </p:animEffect>
                                    <p:set>
                                      <p:cBhvr>
                                        <p:cTn id="117" dur="1" fill="hold">
                                          <p:stCondLst>
                                            <p:cond delay="499"/>
                                          </p:stCondLst>
                                        </p:cTn>
                                        <p:tgtEl>
                                          <p:spTgt spid="28"/>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29"/>
                                        </p:tgtEl>
                                      </p:cBhvr>
                                    </p:animEffect>
                                    <p:set>
                                      <p:cBhvr>
                                        <p:cTn id="122" dur="1" fill="hold">
                                          <p:stCondLst>
                                            <p:cond delay="499"/>
                                          </p:stCondLst>
                                        </p:cTn>
                                        <p:tgtEl>
                                          <p:spTgt spid="2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nodeType="click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fade">
                                      <p:cBhvr>
                                        <p:cTn id="127" dur="1000"/>
                                        <p:tgtEl>
                                          <p:spTgt spid="35"/>
                                        </p:tgtEl>
                                      </p:cBhvr>
                                    </p:animEffect>
                                    <p:anim calcmode="lin" valueType="num">
                                      <p:cBhvr>
                                        <p:cTn id="128" dur="1000" fill="hold"/>
                                        <p:tgtEl>
                                          <p:spTgt spid="35"/>
                                        </p:tgtEl>
                                        <p:attrNameLst>
                                          <p:attrName>ppt_x</p:attrName>
                                        </p:attrNameLst>
                                      </p:cBhvr>
                                      <p:tavLst>
                                        <p:tav tm="0">
                                          <p:val>
                                            <p:strVal val="#ppt_x"/>
                                          </p:val>
                                        </p:tav>
                                        <p:tav tm="100000">
                                          <p:val>
                                            <p:strVal val="#ppt_x"/>
                                          </p:val>
                                        </p:tav>
                                      </p:tavLst>
                                    </p:anim>
                                    <p:anim calcmode="lin" valueType="num">
                                      <p:cBhvr>
                                        <p:cTn id="12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fade">
                                      <p:cBhvr>
                                        <p:cTn id="134" dur="1000"/>
                                        <p:tgtEl>
                                          <p:spTgt spid="38"/>
                                        </p:tgtEl>
                                      </p:cBhvr>
                                    </p:animEffect>
                                    <p:anim calcmode="lin" valueType="num">
                                      <p:cBhvr>
                                        <p:cTn id="135" dur="1000" fill="hold"/>
                                        <p:tgtEl>
                                          <p:spTgt spid="38"/>
                                        </p:tgtEl>
                                        <p:attrNameLst>
                                          <p:attrName>ppt_x</p:attrName>
                                        </p:attrNameLst>
                                      </p:cBhvr>
                                      <p:tavLst>
                                        <p:tav tm="0">
                                          <p:val>
                                            <p:strVal val="#ppt_x"/>
                                          </p:val>
                                        </p:tav>
                                        <p:tav tm="100000">
                                          <p:val>
                                            <p:strVal val="#ppt_x"/>
                                          </p:val>
                                        </p:tav>
                                      </p:tavLst>
                                    </p:anim>
                                    <p:anim calcmode="lin" valueType="num">
                                      <p:cBhvr>
                                        <p:cTn id="1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35"/>
                                        </p:tgtEl>
                                      </p:cBhvr>
                                    </p:animEffect>
                                    <p:set>
                                      <p:cBhvr>
                                        <p:cTn id="141" dur="1" fill="hold">
                                          <p:stCondLst>
                                            <p:cond delay="499"/>
                                          </p:stCondLst>
                                        </p:cTn>
                                        <p:tgtEl>
                                          <p:spTgt spid="35"/>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38"/>
                                        </p:tgtEl>
                                      </p:cBhvr>
                                    </p:animEffect>
                                    <p:set>
                                      <p:cBhvr>
                                        <p:cTn id="146" dur="1" fill="hold">
                                          <p:stCondLst>
                                            <p:cond delay="499"/>
                                          </p:stCondLst>
                                        </p:cTn>
                                        <p:tgtEl>
                                          <p:spTgt spid="38"/>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nodeType="clickEffect">
                                  <p:stCondLst>
                                    <p:cond delay="0"/>
                                  </p:stCondLst>
                                  <p:childTnLst>
                                    <p:set>
                                      <p:cBhvr>
                                        <p:cTn id="150" dur="1" fill="hold">
                                          <p:stCondLst>
                                            <p:cond delay="0"/>
                                          </p:stCondLst>
                                        </p:cTn>
                                        <p:tgtEl>
                                          <p:spTgt spid="42"/>
                                        </p:tgtEl>
                                        <p:attrNameLst>
                                          <p:attrName>style.visibility</p:attrName>
                                        </p:attrNameLst>
                                      </p:cBhvr>
                                      <p:to>
                                        <p:strVal val="visible"/>
                                      </p:to>
                                    </p:set>
                                    <p:animEffect transition="in" filter="fade">
                                      <p:cBhvr>
                                        <p:cTn id="151" dur="1000"/>
                                        <p:tgtEl>
                                          <p:spTgt spid="42"/>
                                        </p:tgtEl>
                                      </p:cBhvr>
                                    </p:animEffect>
                                    <p:anim calcmode="lin" valueType="num">
                                      <p:cBhvr>
                                        <p:cTn id="152" dur="1000" fill="hold"/>
                                        <p:tgtEl>
                                          <p:spTgt spid="42"/>
                                        </p:tgtEl>
                                        <p:attrNameLst>
                                          <p:attrName>ppt_x</p:attrName>
                                        </p:attrNameLst>
                                      </p:cBhvr>
                                      <p:tavLst>
                                        <p:tav tm="0">
                                          <p:val>
                                            <p:strVal val="#ppt_x"/>
                                          </p:val>
                                        </p:tav>
                                        <p:tav tm="100000">
                                          <p:val>
                                            <p:strVal val="#ppt_x"/>
                                          </p:val>
                                        </p:tav>
                                      </p:tavLst>
                                    </p:anim>
                                    <p:anim calcmode="lin" valueType="num">
                                      <p:cBhvr>
                                        <p:cTn id="15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grpId="0" nodeType="click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fade">
                                      <p:cBhvr>
                                        <p:cTn id="158" dur="1000"/>
                                        <p:tgtEl>
                                          <p:spTgt spid="43"/>
                                        </p:tgtEl>
                                      </p:cBhvr>
                                    </p:animEffect>
                                    <p:anim calcmode="lin" valueType="num">
                                      <p:cBhvr>
                                        <p:cTn id="159" dur="1000" fill="hold"/>
                                        <p:tgtEl>
                                          <p:spTgt spid="43"/>
                                        </p:tgtEl>
                                        <p:attrNameLst>
                                          <p:attrName>ppt_x</p:attrName>
                                        </p:attrNameLst>
                                      </p:cBhvr>
                                      <p:tavLst>
                                        <p:tav tm="0">
                                          <p:val>
                                            <p:strVal val="#ppt_x"/>
                                          </p:val>
                                        </p:tav>
                                        <p:tav tm="100000">
                                          <p:val>
                                            <p:strVal val="#ppt_x"/>
                                          </p:val>
                                        </p:tav>
                                      </p:tavLst>
                                    </p:anim>
                                    <p:anim calcmode="lin" valueType="num">
                                      <p:cBhvr>
                                        <p:cTn id="16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nodeType="clickEffect">
                                  <p:stCondLst>
                                    <p:cond delay="0"/>
                                  </p:stCondLst>
                                  <p:childTnLst>
                                    <p:animEffect transition="out" filter="fade">
                                      <p:cBhvr>
                                        <p:cTn id="164" dur="500"/>
                                        <p:tgtEl>
                                          <p:spTgt spid="42"/>
                                        </p:tgtEl>
                                      </p:cBhvr>
                                    </p:animEffect>
                                    <p:set>
                                      <p:cBhvr>
                                        <p:cTn id="165" dur="1" fill="hold">
                                          <p:stCondLst>
                                            <p:cond delay="499"/>
                                          </p:stCondLst>
                                        </p:cTn>
                                        <p:tgtEl>
                                          <p:spTgt spid="42"/>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0" presetClass="exit" presetSubtype="0" fill="hold" grpId="1" nodeType="clickEffect">
                                  <p:stCondLst>
                                    <p:cond delay="0"/>
                                  </p:stCondLst>
                                  <p:childTnLst>
                                    <p:animEffect transition="out" filter="fade">
                                      <p:cBhvr>
                                        <p:cTn id="169" dur="500"/>
                                        <p:tgtEl>
                                          <p:spTgt spid="43"/>
                                        </p:tgtEl>
                                      </p:cBhvr>
                                    </p:animEffect>
                                    <p:set>
                                      <p:cBhvr>
                                        <p:cTn id="170" dur="1" fill="hold">
                                          <p:stCondLst>
                                            <p:cond delay="499"/>
                                          </p:stCondLst>
                                        </p:cTn>
                                        <p:tgtEl>
                                          <p:spTgt spid="43"/>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nodeType="click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fade">
                                      <p:cBhvr>
                                        <p:cTn id="175" dur="1000"/>
                                        <p:tgtEl>
                                          <p:spTgt spid="45"/>
                                        </p:tgtEl>
                                      </p:cBhvr>
                                    </p:animEffect>
                                    <p:anim calcmode="lin" valueType="num">
                                      <p:cBhvr>
                                        <p:cTn id="176" dur="1000" fill="hold"/>
                                        <p:tgtEl>
                                          <p:spTgt spid="45"/>
                                        </p:tgtEl>
                                        <p:attrNameLst>
                                          <p:attrName>ppt_x</p:attrName>
                                        </p:attrNameLst>
                                      </p:cBhvr>
                                      <p:tavLst>
                                        <p:tav tm="0">
                                          <p:val>
                                            <p:strVal val="#ppt_x"/>
                                          </p:val>
                                        </p:tav>
                                        <p:tav tm="100000">
                                          <p:val>
                                            <p:strVal val="#ppt_x"/>
                                          </p:val>
                                        </p:tav>
                                      </p:tavLst>
                                    </p:anim>
                                    <p:anim calcmode="lin" valueType="num">
                                      <p:cBhvr>
                                        <p:cTn id="17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fade">
                                      <p:cBhvr>
                                        <p:cTn id="182" dur="1000"/>
                                        <p:tgtEl>
                                          <p:spTgt spid="46"/>
                                        </p:tgtEl>
                                      </p:cBhvr>
                                    </p:animEffect>
                                    <p:anim calcmode="lin" valueType="num">
                                      <p:cBhvr>
                                        <p:cTn id="183" dur="1000" fill="hold"/>
                                        <p:tgtEl>
                                          <p:spTgt spid="46"/>
                                        </p:tgtEl>
                                        <p:attrNameLst>
                                          <p:attrName>ppt_x</p:attrName>
                                        </p:attrNameLst>
                                      </p:cBhvr>
                                      <p:tavLst>
                                        <p:tav tm="0">
                                          <p:val>
                                            <p:strVal val="#ppt_x"/>
                                          </p:val>
                                        </p:tav>
                                        <p:tav tm="100000">
                                          <p:val>
                                            <p:strVal val="#ppt_x"/>
                                          </p:val>
                                        </p:tav>
                                      </p:tavLst>
                                    </p:anim>
                                    <p:anim calcmode="lin" valueType="num">
                                      <p:cBhvr>
                                        <p:cTn id="18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10" presetClass="exit" presetSubtype="0" fill="hold" nodeType="clickEffect">
                                  <p:stCondLst>
                                    <p:cond delay="0"/>
                                  </p:stCondLst>
                                  <p:childTnLst>
                                    <p:animEffect transition="out" filter="fade">
                                      <p:cBhvr>
                                        <p:cTn id="188" dur="500"/>
                                        <p:tgtEl>
                                          <p:spTgt spid="45"/>
                                        </p:tgtEl>
                                      </p:cBhvr>
                                    </p:animEffect>
                                    <p:set>
                                      <p:cBhvr>
                                        <p:cTn id="189" dur="1" fill="hold">
                                          <p:stCondLst>
                                            <p:cond delay="499"/>
                                          </p:stCondLst>
                                        </p:cTn>
                                        <p:tgtEl>
                                          <p:spTgt spid="45"/>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0" presetClass="exit" presetSubtype="0" fill="hold" grpId="1" nodeType="clickEffect">
                                  <p:stCondLst>
                                    <p:cond delay="0"/>
                                  </p:stCondLst>
                                  <p:childTnLst>
                                    <p:animEffect transition="out" filter="fade">
                                      <p:cBhvr>
                                        <p:cTn id="193" dur="500"/>
                                        <p:tgtEl>
                                          <p:spTgt spid="46"/>
                                        </p:tgtEl>
                                      </p:cBhvr>
                                    </p:animEffect>
                                    <p:set>
                                      <p:cBhvr>
                                        <p:cTn id="194" dur="1" fill="hold">
                                          <p:stCondLst>
                                            <p:cond delay="499"/>
                                          </p:stCondLst>
                                        </p:cTn>
                                        <p:tgtEl>
                                          <p:spTgt spid="46"/>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42" presetClass="entr" presetSubtype="0" fill="hold" nodeType="clickEffect">
                                  <p:stCondLst>
                                    <p:cond delay="0"/>
                                  </p:stCondLst>
                                  <p:childTnLst>
                                    <p:set>
                                      <p:cBhvr>
                                        <p:cTn id="198" dur="1" fill="hold">
                                          <p:stCondLst>
                                            <p:cond delay="0"/>
                                          </p:stCondLst>
                                        </p:cTn>
                                        <p:tgtEl>
                                          <p:spTgt spid="48"/>
                                        </p:tgtEl>
                                        <p:attrNameLst>
                                          <p:attrName>style.visibility</p:attrName>
                                        </p:attrNameLst>
                                      </p:cBhvr>
                                      <p:to>
                                        <p:strVal val="visible"/>
                                      </p:to>
                                    </p:set>
                                    <p:animEffect transition="in" filter="fade">
                                      <p:cBhvr>
                                        <p:cTn id="199" dur="1000"/>
                                        <p:tgtEl>
                                          <p:spTgt spid="48"/>
                                        </p:tgtEl>
                                      </p:cBhvr>
                                    </p:animEffect>
                                    <p:anim calcmode="lin" valueType="num">
                                      <p:cBhvr>
                                        <p:cTn id="200" dur="1000" fill="hold"/>
                                        <p:tgtEl>
                                          <p:spTgt spid="48"/>
                                        </p:tgtEl>
                                        <p:attrNameLst>
                                          <p:attrName>ppt_x</p:attrName>
                                        </p:attrNameLst>
                                      </p:cBhvr>
                                      <p:tavLst>
                                        <p:tav tm="0">
                                          <p:val>
                                            <p:strVal val="#ppt_x"/>
                                          </p:val>
                                        </p:tav>
                                        <p:tav tm="100000">
                                          <p:val>
                                            <p:strVal val="#ppt_x"/>
                                          </p:val>
                                        </p:tav>
                                      </p:tavLst>
                                    </p:anim>
                                    <p:anim calcmode="lin" valueType="num">
                                      <p:cBhvr>
                                        <p:cTn id="20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02" fill="hold">
                      <p:stCondLst>
                        <p:cond delay="indefinite"/>
                      </p:stCondLst>
                      <p:childTnLst>
                        <p:par>
                          <p:cTn id="203" fill="hold">
                            <p:stCondLst>
                              <p:cond delay="0"/>
                            </p:stCondLst>
                            <p:childTnLst>
                              <p:par>
                                <p:cTn id="204" presetID="42" presetClass="entr" presetSubtype="0" fill="hold" grpId="0" nodeType="clickEffect">
                                  <p:stCondLst>
                                    <p:cond delay="0"/>
                                  </p:stCondLst>
                                  <p:childTnLst>
                                    <p:set>
                                      <p:cBhvr>
                                        <p:cTn id="205" dur="1" fill="hold">
                                          <p:stCondLst>
                                            <p:cond delay="0"/>
                                          </p:stCondLst>
                                        </p:cTn>
                                        <p:tgtEl>
                                          <p:spTgt spid="49"/>
                                        </p:tgtEl>
                                        <p:attrNameLst>
                                          <p:attrName>style.visibility</p:attrName>
                                        </p:attrNameLst>
                                      </p:cBhvr>
                                      <p:to>
                                        <p:strVal val="visible"/>
                                      </p:to>
                                    </p:set>
                                    <p:animEffect transition="in" filter="fade">
                                      <p:cBhvr>
                                        <p:cTn id="206" dur="1000"/>
                                        <p:tgtEl>
                                          <p:spTgt spid="49"/>
                                        </p:tgtEl>
                                      </p:cBhvr>
                                    </p:animEffect>
                                    <p:anim calcmode="lin" valueType="num">
                                      <p:cBhvr>
                                        <p:cTn id="207" dur="1000" fill="hold"/>
                                        <p:tgtEl>
                                          <p:spTgt spid="49"/>
                                        </p:tgtEl>
                                        <p:attrNameLst>
                                          <p:attrName>ppt_x</p:attrName>
                                        </p:attrNameLst>
                                      </p:cBhvr>
                                      <p:tavLst>
                                        <p:tav tm="0">
                                          <p:val>
                                            <p:strVal val="#ppt_x"/>
                                          </p:val>
                                        </p:tav>
                                        <p:tav tm="100000">
                                          <p:val>
                                            <p:strVal val="#ppt_x"/>
                                          </p:val>
                                        </p:tav>
                                      </p:tavLst>
                                    </p:anim>
                                    <p:anim calcmode="lin" valueType="num">
                                      <p:cBhvr>
                                        <p:cTn id="20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10" presetClass="exit" presetSubtype="0" fill="hold" nodeType="clickEffect">
                                  <p:stCondLst>
                                    <p:cond delay="0"/>
                                  </p:stCondLst>
                                  <p:childTnLst>
                                    <p:animEffect transition="out" filter="fade">
                                      <p:cBhvr>
                                        <p:cTn id="212" dur="500"/>
                                        <p:tgtEl>
                                          <p:spTgt spid="48"/>
                                        </p:tgtEl>
                                      </p:cBhvr>
                                    </p:animEffect>
                                    <p:set>
                                      <p:cBhvr>
                                        <p:cTn id="213" dur="1" fill="hold">
                                          <p:stCondLst>
                                            <p:cond delay="499"/>
                                          </p:stCondLst>
                                        </p:cTn>
                                        <p:tgtEl>
                                          <p:spTgt spid="48"/>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0" presetClass="exit" presetSubtype="0" fill="hold" grpId="1" nodeType="clickEffect">
                                  <p:stCondLst>
                                    <p:cond delay="0"/>
                                  </p:stCondLst>
                                  <p:childTnLst>
                                    <p:animEffect transition="out" filter="fade">
                                      <p:cBhvr>
                                        <p:cTn id="217" dur="500"/>
                                        <p:tgtEl>
                                          <p:spTgt spid="49"/>
                                        </p:tgtEl>
                                      </p:cBhvr>
                                    </p:animEffect>
                                    <p:set>
                                      <p:cBhvr>
                                        <p:cTn id="21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20" grpId="0"/>
      <p:bldP spid="20" grpId="1"/>
      <p:bldP spid="23" grpId="0"/>
      <p:bldP spid="23" grpId="1"/>
      <p:bldP spid="26" grpId="0"/>
      <p:bldP spid="26" grpId="1"/>
      <p:bldP spid="29" grpId="0"/>
      <p:bldP spid="29" grpId="1"/>
      <p:bldP spid="38" grpId="0"/>
      <p:bldP spid="38" grpId="1"/>
      <p:bldP spid="43" grpId="0"/>
      <p:bldP spid="43" grpId="1"/>
      <p:bldP spid="46" grpId="0"/>
      <p:bldP spid="46" grpId="1"/>
      <p:bldP spid="49" grpId="0"/>
      <p:bldP spid="49" grpId="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TotalTime>
  <Words>489</Words>
  <Application>Microsoft Office PowerPoint</Application>
  <PresentationFormat>On-screen Show (16:9)</PresentationFormat>
  <Paragraphs>49</Paragraphs>
  <Slides>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Lato Light</vt:lpstr>
      <vt:lpstr>Montserrat</vt:lpstr>
      <vt:lpstr>Open Sans Medium</vt:lpstr>
      <vt:lpstr>Office Theme</vt:lpstr>
      <vt:lpstr>Analysis</vt:lpstr>
      <vt:lpstr>Dataset Methodology/ Peculiarities </vt:lpstr>
      <vt:lpstr>Actionable Insights</vt:lpstr>
      <vt:lpstr>Top 5 traits of staff with best rating</vt:lpstr>
      <vt:lpstr>PowerPoint Presentation</vt:lpstr>
      <vt:lpstr>Website Enquiry Reviews Evaluation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Disclaimer</dc:title>
  <dc:creator>a</dc:creator>
  <cp:lastModifiedBy>Raj Jadhav</cp:lastModifiedBy>
  <cp:revision>632</cp:revision>
  <dcterms:modified xsi:type="dcterms:W3CDTF">2024-04-27T11:21:33Z</dcterms:modified>
</cp:coreProperties>
</file>